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20" r:id="rId1"/>
  </p:sldMasterIdLst>
  <p:notesMasterIdLst>
    <p:notesMasterId r:id="rId42"/>
  </p:notesMasterIdLst>
  <p:handoutMasterIdLst>
    <p:handoutMasterId r:id="rId43"/>
  </p:handoutMasterIdLst>
  <p:sldIdLst>
    <p:sldId id="563" r:id="rId2"/>
    <p:sldId id="926" r:id="rId3"/>
    <p:sldId id="927" r:id="rId4"/>
    <p:sldId id="884" r:id="rId5"/>
    <p:sldId id="885" r:id="rId6"/>
    <p:sldId id="882" r:id="rId7"/>
    <p:sldId id="883" r:id="rId8"/>
    <p:sldId id="888" r:id="rId9"/>
    <p:sldId id="827" r:id="rId10"/>
    <p:sldId id="890" r:id="rId11"/>
    <p:sldId id="887" r:id="rId12"/>
    <p:sldId id="881" r:id="rId13"/>
    <p:sldId id="877" r:id="rId14"/>
    <p:sldId id="889" r:id="rId15"/>
    <p:sldId id="928" r:id="rId16"/>
    <p:sldId id="891" r:id="rId17"/>
    <p:sldId id="925" r:id="rId18"/>
    <p:sldId id="895" r:id="rId19"/>
    <p:sldId id="904" r:id="rId20"/>
    <p:sldId id="896" r:id="rId21"/>
    <p:sldId id="910" r:id="rId22"/>
    <p:sldId id="913" r:id="rId23"/>
    <p:sldId id="914" r:id="rId24"/>
    <p:sldId id="915" r:id="rId25"/>
    <p:sldId id="911" r:id="rId26"/>
    <p:sldId id="912" r:id="rId27"/>
    <p:sldId id="917" r:id="rId28"/>
    <p:sldId id="919" r:id="rId29"/>
    <p:sldId id="920" r:id="rId30"/>
    <p:sldId id="921" r:id="rId31"/>
    <p:sldId id="922" r:id="rId32"/>
    <p:sldId id="907" r:id="rId33"/>
    <p:sldId id="908" r:id="rId34"/>
    <p:sldId id="929" r:id="rId35"/>
    <p:sldId id="900" r:id="rId36"/>
    <p:sldId id="901" r:id="rId37"/>
    <p:sldId id="909" r:id="rId38"/>
    <p:sldId id="923" r:id="rId39"/>
    <p:sldId id="924" r:id="rId40"/>
    <p:sldId id="930" r:id="rId41"/>
  </p:sldIdLst>
  <p:sldSz cx="9144000" cy="6858000" type="screen4x3"/>
  <p:notesSz cx="6797675" cy="9926638"/>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Şerife Gürcan" initials="ŞG" lastIdx="3" clrIdx="0">
    <p:extLst/>
  </p:cmAuthor>
  <p:cmAuthor id="2" name="İrem Aytaç Seyhan" initials="İA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B00"/>
    <a:srgbClr val="FFFFFF"/>
    <a:srgbClr val="CC00FF"/>
    <a:srgbClr val="FE0C00"/>
    <a:srgbClr val="DA0A00"/>
    <a:srgbClr val="FFFF00"/>
    <a:srgbClr val="A5996D"/>
    <a:srgbClr val="808080"/>
    <a:srgbClr val="FF8409"/>
    <a:srgbClr val="EE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81013" autoAdjust="0"/>
  </p:normalViewPr>
  <p:slideViewPr>
    <p:cSldViewPr>
      <p:cViewPr varScale="1">
        <p:scale>
          <a:sx n="94" d="100"/>
          <a:sy n="94" d="100"/>
        </p:scale>
        <p:origin x="24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68"/>
    </p:cViewPr>
  </p:sorterViewPr>
  <p:notesViewPr>
    <p:cSldViewPr>
      <p:cViewPr varScale="1">
        <p:scale>
          <a:sx n="90" d="100"/>
          <a:sy n="90" d="100"/>
        </p:scale>
        <p:origin x="-3846"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4FE04-CB96-4206-85BE-A8A4880128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44F55DD-D487-4570-BC5A-2B9F237AB215}">
      <dgm:prSet phldrT="[Metin]" custT="1"/>
      <dgm:spPr>
        <a:solidFill>
          <a:schemeClr val="accent4">
            <a:lumMod val="20000"/>
            <a:lumOff val="80000"/>
          </a:schemeClr>
        </a:solidFill>
      </dgm:spPr>
      <dgm:t>
        <a:bodyPr/>
        <a:lstStyle/>
        <a:p>
          <a:r>
            <a:rPr lang="tr-TR" sz="1200" b="1" dirty="0" smtClean="0">
              <a:solidFill>
                <a:schemeClr val="tx2"/>
              </a:solidFill>
            </a:rPr>
            <a:t>1. Bireysel Krediler</a:t>
          </a:r>
          <a:endParaRPr lang="tr-TR" sz="1200" b="1" dirty="0">
            <a:solidFill>
              <a:schemeClr val="tx2"/>
            </a:solidFill>
          </a:endParaRPr>
        </a:p>
      </dgm:t>
    </dgm:pt>
    <dgm:pt modelId="{F835E2F6-19CF-47A9-9249-C5E993590673}" type="parTrans" cxnId="{D977DAE0-829C-457C-8CAC-722C0E6182A5}">
      <dgm:prSet/>
      <dgm:spPr/>
      <dgm:t>
        <a:bodyPr/>
        <a:lstStyle/>
        <a:p>
          <a:endParaRPr lang="tr-TR" sz="1200"/>
        </a:p>
      </dgm:t>
    </dgm:pt>
    <dgm:pt modelId="{B74009A5-91B0-4558-AC9E-30BA53DDB469}" type="sibTrans" cxnId="{D977DAE0-829C-457C-8CAC-722C0E6182A5}">
      <dgm:prSet/>
      <dgm:spPr/>
      <dgm:t>
        <a:bodyPr/>
        <a:lstStyle/>
        <a:p>
          <a:endParaRPr lang="tr-TR" sz="1200"/>
        </a:p>
      </dgm:t>
    </dgm:pt>
    <dgm:pt modelId="{08F242BD-A747-486B-A66B-C137A9C82478}">
      <dgm:prSet phldrT="[Metin]" custT="1"/>
      <dgm:spPr/>
      <dgm:t>
        <a:bodyPr/>
        <a:lstStyle/>
        <a:p>
          <a:r>
            <a:rPr lang="tr-TR" sz="1200" dirty="0" smtClean="0"/>
            <a:t>Tahsis Ücreti</a:t>
          </a:r>
          <a:endParaRPr lang="tr-TR" sz="1200" dirty="0"/>
        </a:p>
      </dgm:t>
    </dgm:pt>
    <dgm:pt modelId="{19E5F75E-144D-4659-B8C9-8128D0027D00}" type="parTrans" cxnId="{FFB3EACA-E323-4285-9703-08A122C06B67}">
      <dgm:prSet/>
      <dgm:spPr/>
      <dgm:t>
        <a:bodyPr/>
        <a:lstStyle/>
        <a:p>
          <a:endParaRPr lang="tr-TR" sz="1200"/>
        </a:p>
      </dgm:t>
    </dgm:pt>
    <dgm:pt modelId="{4397E509-98E2-4B21-AE1B-DD4640CC577F}" type="sibTrans" cxnId="{FFB3EACA-E323-4285-9703-08A122C06B67}">
      <dgm:prSet/>
      <dgm:spPr/>
      <dgm:t>
        <a:bodyPr/>
        <a:lstStyle/>
        <a:p>
          <a:endParaRPr lang="tr-TR" sz="1200"/>
        </a:p>
      </dgm:t>
    </dgm:pt>
    <dgm:pt modelId="{256CDA6B-2F34-4ED9-AC88-54AF61A4930E}">
      <dgm:prSet phldrT="[Metin]" custT="1"/>
      <dgm:spPr/>
      <dgm:t>
        <a:bodyPr/>
        <a:lstStyle/>
        <a:p>
          <a:r>
            <a:rPr lang="tr-TR" sz="1200" dirty="0" smtClean="0"/>
            <a:t>Elektronik Fon Transferi (EFT) Ücreti </a:t>
          </a:r>
          <a:endParaRPr lang="tr-TR" sz="1200" dirty="0"/>
        </a:p>
      </dgm:t>
    </dgm:pt>
    <dgm:pt modelId="{E577A170-0ED6-4D48-B76D-0662BF24424B}" type="parTrans" cxnId="{A4956DAA-AAC3-46F1-96ED-F6C624BCE326}">
      <dgm:prSet/>
      <dgm:spPr/>
      <dgm:t>
        <a:bodyPr/>
        <a:lstStyle/>
        <a:p>
          <a:endParaRPr lang="tr-TR" sz="1200"/>
        </a:p>
      </dgm:t>
    </dgm:pt>
    <dgm:pt modelId="{215F7A61-CE35-4B50-8925-3A74F63FF376}" type="sibTrans" cxnId="{A4956DAA-AAC3-46F1-96ED-F6C624BCE326}">
      <dgm:prSet/>
      <dgm:spPr/>
      <dgm:t>
        <a:bodyPr/>
        <a:lstStyle/>
        <a:p>
          <a:endParaRPr lang="tr-TR" sz="1200"/>
        </a:p>
      </dgm:t>
    </dgm:pt>
    <dgm:pt modelId="{C09051B8-686B-4B9F-AF64-6EBE445AC9C3}">
      <dgm:prSet custT="1"/>
      <dgm:spPr>
        <a:solidFill>
          <a:schemeClr val="accent4">
            <a:lumMod val="20000"/>
            <a:lumOff val="80000"/>
          </a:schemeClr>
        </a:solidFill>
      </dgm:spPr>
      <dgm:t>
        <a:bodyPr/>
        <a:lstStyle/>
        <a:p>
          <a:r>
            <a:rPr lang="tr-TR" sz="1200" b="1" dirty="0" smtClean="0">
              <a:solidFill>
                <a:schemeClr val="tx2"/>
              </a:solidFill>
            </a:rPr>
            <a:t>2. Mevduat / Katılım Fonu</a:t>
          </a:r>
          <a:endParaRPr lang="tr-TR" sz="1200" b="1" dirty="0">
            <a:solidFill>
              <a:schemeClr val="tx2"/>
            </a:solidFill>
          </a:endParaRPr>
        </a:p>
      </dgm:t>
    </dgm:pt>
    <dgm:pt modelId="{4C0BFE21-15E3-44FF-818D-0F84599DF3FA}" type="parTrans" cxnId="{A12FBB1F-A7BC-4E85-8C59-732CCF78F93E}">
      <dgm:prSet/>
      <dgm:spPr/>
      <dgm:t>
        <a:bodyPr/>
        <a:lstStyle/>
        <a:p>
          <a:endParaRPr lang="tr-TR" sz="1200"/>
        </a:p>
      </dgm:t>
    </dgm:pt>
    <dgm:pt modelId="{1049F9AA-1D68-43E0-8548-203B3978A701}" type="sibTrans" cxnId="{A12FBB1F-A7BC-4E85-8C59-732CCF78F93E}">
      <dgm:prSet/>
      <dgm:spPr/>
      <dgm:t>
        <a:bodyPr/>
        <a:lstStyle/>
        <a:p>
          <a:endParaRPr lang="tr-TR" sz="1200"/>
        </a:p>
      </dgm:t>
    </dgm:pt>
    <dgm:pt modelId="{A2C33EFE-63D7-4FC8-B075-02CFA0116CD5}">
      <dgm:prSet custT="1"/>
      <dgm:spPr>
        <a:solidFill>
          <a:schemeClr val="accent4">
            <a:lumMod val="20000"/>
            <a:lumOff val="80000"/>
          </a:schemeClr>
        </a:solidFill>
      </dgm:spPr>
      <dgm:t>
        <a:bodyPr/>
        <a:lstStyle/>
        <a:p>
          <a:r>
            <a:rPr lang="tr-TR" sz="1200" b="1" dirty="0" smtClean="0">
              <a:solidFill>
                <a:schemeClr val="tx2"/>
              </a:solidFill>
            </a:rPr>
            <a:t>3.  Para Transferleri</a:t>
          </a:r>
          <a:endParaRPr lang="tr-TR" sz="1200" b="1" dirty="0">
            <a:solidFill>
              <a:schemeClr val="tx2"/>
            </a:solidFill>
          </a:endParaRPr>
        </a:p>
      </dgm:t>
    </dgm:pt>
    <dgm:pt modelId="{EE6ABF16-0F3E-4BC5-95EC-274181B16AC1}" type="parTrans" cxnId="{B72C26A8-A08F-4918-9F55-4A306EEBD9D4}">
      <dgm:prSet/>
      <dgm:spPr/>
      <dgm:t>
        <a:bodyPr/>
        <a:lstStyle/>
        <a:p>
          <a:endParaRPr lang="tr-TR" sz="1200"/>
        </a:p>
      </dgm:t>
    </dgm:pt>
    <dgm:pt modelId="{98ACB2FE-77EB-4224-8DAE-4422BA7CF20D}" type="sibTrans" cxnId="{B72C26A8-A08F-4918-9F55-4A306EEBD9D4}">
      <dgm:prSet/>
      <dgm:spPr/>
      <dgm:t>
        <a:bodyPr/>
        <a:lstStyle/>
        <a:p>
          <a:endParaRPr lang="tr-TR" sz="1200"/>
        </a:p>
      </dgm:t>
    </dgm:pt>
    <dgm:pt modelId="{A44669F8-C7B4-406B-AF75-647752117EDA}">
      <dgm:prSet phldrT="[Metin]" custT="1"/>
      <dgm:spPr/>
      <dgm:t>
        <a:bodyPr/>
        <a:lstStyle/>
        <a:p>
          <a:r>
            <a:rPr lang="tr-TR" sz="1200" dirty="0" smtClean="0"/>
            <a:t>Hesap İşletim Ücreti</a:t>
          </a:r>
          <a:endParaRPr lang="tr-TR" sz="1200" dirty="0"/>
        </a:p>
      </dgm:t>
    </dgm:pt>
    <dgm:pt modelId="{1E32DC41-6D45-4F44-BDA9-F02F61E3F61A}" type="parTrans" cxnId="{22D5C7D9-7F55-4BE8-A65F-3E5F753D80DC}">
      <dgm:prSet/>
      <dgm:spPr/>
      <dgm:t>
        <a:bodyPr/>
        <a:lstStyle/>
        <a:p>
          <a:endParaRPr lang="tr-TR" sz="1200"/>
        </a:p>
      </dgm:t>
    </dgm:pt>
    <dgm:pt modelId="{344A7E78-E800-46A3-B157-0677B0A85F4B}" type="sibTrans" cxnId="{22D5C7D9-7F55-4BE8-A65F-3E5F753D80DC}">
      <dgm:prSet/>
      <dgm:spPr/>
      <dgm:t>
        <a:bodyPr/>
        <a:lstStyle/>
        <a:p>
          <a:endParaRPr lang="tr-TR" sz="1200"/>
        </a:p>
      </dgm:t>
    </dgm:pt>
    <dgm:pt modelId="{B6E767F5-9610-4C33-B891-76DCA02713EF}">
      <dgm:prSet phldrT="[Metin]" custT="1"/>
      <dgm:spPr/>
      <dgm:t>
        <a:bodyPr/>
        <a:lstStyle/>
        <a:p>
          <a:r>
            <a:rPr lang="tr-TR" sz="1200" dirty="0" smtClean="0"/>
            <a:t>Ekspertiz Ücreti</a:t>
          </a:r>
          <a:endParaRPr lang="tr-TR" sz="1200" dirty="0"/>
        </a:p>
      </dgm:t>
    </dgm:pt>
    <dgm:pt modelId="{40D5AF5E-DA5D-486E-B855-E626C84F7CF1}" type="parTrans" cxnId="{8ECB03EE-FCDC-4385-97F0-B1366B4EB842}">
      <dgm:prSet/>
      <dgm:spPr/>
      <dgm:t>
        <a:bodyPr/>
        <a:lstStyle/>
        <a:p>
          <a:endParaRPr lang="tr-TR" sz="1200"/>
        </a:p>
      </dgm:t>
    </dgm:pt>
    <dgm:pt modelId="{C58737E4-C8E7-41A5-A763-E13B49F3F890}" type="sibTrans" cxnId="{8ECB03EE-FCDC-4385-97F0-B1366B4EB842}">
      <dgm:prSet/>
      <dgm:spPr/>
      <dgm:t>
        <a:bodyPr/>
        <a:lstStyle/>
        <a:p>
          <a:endParaRPr lang="tr-TR" sz="1200"/>
        </a:p>
      </dgm:t>
    </dgm:pt>
    <dgm:pt modelId="{06891190-FAB7-45EF-A4F6-00128D030B3D}">
      <dgm:prSet phldrT="[Metin]" custT="1"/>
      <dgm:spPr/>
      <dgm:t>
        <a:bodyPr/>
        <a:lstStyle/>
        <a:p>
          <a:r>
            <a:rPr lang="tr-TR" sz="1200" dirty="0" smtClean="0"/>
            <a:t>Taşınır ve Taşınmaz Rehin Tesis Ücreti</a:t>
          </a:r>
          <a:endParaRPr lang="tr-TR" sz="1200" dirty="0"/>
        </a:p>
      </dgm:t>
    </dgm:pt>
    <dgm:pt modelId="{0BA01602-D3FE-4387-96B7-6C6105E0330A}" type="parTrans" cxnId="{BD87721D-E6FA-443A-A3CA-E4876C578663}">
      <dgm:prSet/>
      <dgm:spPr/>
      <dgm:t>
        <a:bodyPr/>
        <a:lstStyle/>
        <a:p>
          <a:endParaRPr lang="tr-TR" sz="1200"/>
        </a:p>
      </dgm:t>
    </dgm:pt>
    <dgm:pt modelId="{E950C370-24C4-4B0D-8B72-BB0FAE1CD8B1}" type="sibTrans" cxnId="{BD87721D-E6FA-443A-A3CA-E4876C578663}">
      <dgm:prSet/>
      <dgm:spPr/>
      <dgm:t>
        <a:bodyPr/>
        <a:lstStyle/>
        <a:p>
          <a:endParaRPr lang="tr-TR" sz="1200"/>
        </a:p>
      </dgm:t>
    </dgm:pt>
    <dgm:pt modelId="{69369D26-C8EF-4E2D-97DF-DCD4386A0270}">
      <dgm:prSet phldrT="[Metin]" custT="1"/>
      <dgm:spPr/>
      <dgm:t>
        <a:bodyPr/>
        <a:lstStyle/>
        <a:p>
          <a:r>
            <a:rPr lang="tr-TR" sz="1200" dirty="0" smtClean="0"/>
            <a:t>Para Çekme Ücreti</a:t>
          </a:r>
          <a:endParaRPr lang="tr-TR" sz="1200" dirty="0"/>
        </a:p>
      </dgm:t>
    </dgm:pt>
    <dgm:pt modelId="{D1647648-0E14-45E3-8AD1-642608160D86}" type="parTrans" cxnId="{B4631BA3-02C7-4622-9612-68C5E20C4718}">
      <dgm:prSet/>
      <dgm:spPr/>
      <dgm:t>
        <a:bodyPr/>
        <a:lstStyle/>
        <a:p>
          <a:endParaRPr lang="tr-TR" sz="1200"/>
        </a:p>
      </dgm:t>
    </dgm:pt>
    <dgm:pt modelId="{A3C6F3DD-09F8-4A50-8B01-5A983B2D1EB8}" type="sibTrans" cxnId="{B4631BA3-02C7-4622-9612-68C5E20C4718}">
      <dgm:prSet/>
      <dgm:spPr/>
      <dgm:t>
        <a:bodyPr/>
        <a:lstStyle/>
        <a:p>
          <a:endParaRPr lang="tr-TR" sz="1200"/>
        </a:p>
      </dgm:t>
    </dgm:pt>
    <dgm:pt modelId="{92B2E08D-93CA-48F7-AA0F-DD927F73EDC5}">
      <dgm:prSet custT="1"/>
      <dgm:spPr>
        <a:solidFill>
          <a:schemeClr val="accent4">
            <a:lumMod val="20000"/>
            <a:lumOff val="80000"/>
          </a:schemeClr>
        </a:solidFill>
      </dgm:spPr>
      <dgm:t>
        <a:bodyPr/>
        <a:lstStyle/>
        <a:p>
          <a:r>
            <a:rPr lang="tr-TR" sz="1200" b="1" dirty="0" smtClean="0">
              <a:solidFill>
                <a:schemeClr val="tx2"/>
              </a:solidFill>
            </a:rPr>
            <a:t>4. Kredi Kartları</a:t>
          </a:r>
          <a:endParaRPr lang="tr-TR" sz="1200" b="1" dirty="0">
            <a:solidFill>
              <a:schemeClr val="tx2"/>
            </a:solidFill>
          </a:endParaRPr>
        </a:p>
      </dgm:t>
    </dgm:pt>
    <dgm:pt modelId="{4BE7EEEB-68E7-4ECA-A399-DEA0797CB31D}" type="parTrans" cxnId="{E9DC8F4A-0A38-4120-ACC8-CE51200D1F11}">
      <dgm:prSet/>
      <dgm:spPr/>
      <dgm:t>
        <a:bodyPr/>
        <a:lstStyle/>
        <a:p>
          <a:endParaRPr lang="tr-TR" sz="1200"/>
        </a:p>
      </dgm:t>
    </dgm:pt>
    <dgm:pt modelId="{9E0F544E-CAE0-489C-B62D-4D603DBDDBE9}" type="sibTrans" cxnId="{E9DC8F4A-0A38-4120-ACC8-CE51200D1F11}">
      <dgm:prSet/>
      <dgm:spPr/>
      <dgm:t>
        <a:bodyPr/>
        <a:lstStyle/>
        <a:p>
          <a:endParaRPr lang="tr-TR" sz="1200"/>
        </a:p>
      </dgm:t>
    </dgm:pt>
    <dgm:pt modelId="{C732D41D-85E0-4CB4-B099-C066C108B022}">
      <dgm:prSet custT="1"/>
      <dgm:spPr/>
      <dgm:t>
        <a:bodyPr/>
        <a:lstStyle/>
        <a:p>
          <a:r>
            <a:rPr lang="tr-TR" sz="1200" dirty="0" smtClean="0"/>
            <a:t>Yıllık Üyelik Ücreti</a:t>
          </a:r>
          <a:endParaRPr lang="tr-TR" sz="1200" dirty="0"/>
        </a:p>
      </dgm:t>
    </dgm:pt>
    <dgm:pt modelId="{3B4CD30F-B621-4285-82F0-A5EA5625F130}" type="parTrans" cxnId="{86C46B3E-B697-4541-804D-F5FD0C3BF0E6}">
      <dgm:prSet/>
      <dgm:spPr/>
      <dgm:t>
        <a:bodyPr/>
        <a:lstStyle/>
        <a:p>
          <a:endParaRPr lang="tr-TR" sz="1200"/>
        </a:p>
      </dgm:t>
    </dgm:pt>
    <dgm:pt modelId="{3D47FF63-622E-4B3D-A063-82B393F8863F}" type="sibTrans" cxnId="{86C46B3E-B697-4541-804D-F5FD0C3BF0E6}">
      <dgm:prSet/>
      <dgm:spPr/>
      <dgm:t>
        <a:bodyPr/>
        <a:lstStyle/>
        <a:p>
          <a:endParaRPr lang="tr-TR" sz="1200"/>
        </a:p>
      </dgm:t>
    </dgm:pt>
    <dgm:pt modelId="{F365950B-D165-4154-96F3-6CAE7A5AA0C3}">
      <dgm:prSet custT="1"/>
      <dgm:spPr>
        <a:solidFill>
          <a:schemeClr val="accent4">
            <a:lumMod val="20000"/>
            <a:lumOff val="80000"/>
          </a:schemeClr>
        </a:solidFill>
      </dgm:spPr>
      <dgm:t>
        <a:bodyPr/>
        <a:lstStyle/>
        <a:p>
          <a:r>
            <a:rPr lang="tr-TR" sz="1200" b="1" dirty="0" smtClean="0">
              <a:solidFill>
                <a:schemeClr val="tx2"/>
              </a:solidFill>
            </a:rPr>
            <a:t>5. Diğer </a:t>
          </a:r>
          <a:endParaRPr lang="tr-TR" sz="1200" b="1" dirty="0">
            <a:solidFill>
              <a:schemeClr val="tx2"/>
            </a:solidFill>
          </a:endParaRPr>
        </a:p>
      </dgm:t>
    </dgm:pt>
    <dgm:pt modelId="{A609C783-C13F-4BE3-8E2B-7DF1906DEBC2}" type="parTrans" cxnId="{E6E6422E-EB73-457F-8E2C-A6F4F2C26F70}">
      <dgm:prSet/>
      <dgm:spPr/>
      <dgm:t>
        <a:bodyPr/>
        <a:lstStyle/>
        <a:p>
          <a:endParaRPr lang="tr-TR" sz="1200"/>
        </a:p>
      </dgm:t>
    </dgm:pt>
    <dgm:pt modelId="{758FB0ED-1892-40A0-BEF5-8F28CF6CCDED}" type="sibTrans" cxnId="{E6E6422E-EB73-457F-8E2C-A6F4F2C26F70}">
      <dgm:prSet/>
      <dgm:spPr/>
      <dgm:t>
        <a:bodyPr/>
        <a:lstStyle/>
        <a:p>
          <a:endParaRPr lang="tr-TR" sz="1200"/>
        </a:p>
      </dgm:t>
    </dgm:pt>
    <dgm:pt modelId="{D34154E0-0A32-4E3E-A7E4-CB5E877709A8}">
      <dgm:prSet custT="1"/>
      <dgm:spPr/>
      <dgm:t>
        <a:bodyPr/>
        <a:lstStyle/>
        <a:p>
          <a:r>
            <a:rPr lang="tr-TR" sz="1200" dirty="0" smtClean="0"/>
            <a:t>Kiralık Kasa Ücreti</a:t>
          </a:r>
          <a:endParaRPr lang="tr-TR" sz="1200" dirty="0"/>
        </a:p>
      </dgm:t>
    </dgm:pt>
    <dgm:pt modelId="{E5FCA00C-BAE0-45C8-A4CF-43B1D262E0D1}" type="parTrans" cxnId="{98E752AA-9D46-49FC-9981-7621F6D77FCE}">
      <dgm:prSet/>
      <dgm:spPr/>
      <dgm:t>
        <a:bodyPr/>
        <a:lstStyle/>
        <a:p>
          <a:endParaRPr lang="tr-TR" sz="1200"/>
        </a:p>
      </dgm:t>
    </dgm:pt>
    <dgm:pt modelId="{295EB0CE-2C98-425F-BD98-87F7C62B4CFD}" type="sibTrans" cxnId="{98E752AA-9D46-49FC-9981-7621F6D77FCE}">
      <dgm:prSet/>
      <dgm:spPr/>
      <dgm:t>
        <a:bodyPr/>
        <a:lstStyle/>
        <a:p>
          <a:endParaRPr lang="tr-TR" sz="1200"/>
        </a:p>
      </dgm:t>
    </dgm:pt>
    <dgm:pt modelId="{86F89CB7-FE51-4DD0-B7F2-E51BAEE789F4}">
      <dgm:prSet custT="1"/>
      <dgm:spPr/>
      <dgm:t>
        <a:bodyPr/>
        <a:lstStyle/>
        <a:p>
          <a:r>
            <a:rPr lang="tr-TR" sz="1200" dirty="0" smtClean="0"/>
            <a:t>Fatura Ödeme Ücreti</a:t>
          </a:r>
          <a:endParaRPr lang="tr-TR" sz="1200" dirty="0"/>
        </a:p>
      </dgm:t>
    </dgm:pt>
    <dgm:pt modelId="{72AAE2E4-4F72-4B73-884D-93998F9F2B7F}" type="parTrans" cxnId="{E52FD069-A5E4-4DEC-996B-8172773776C4}">
      <dgm:prSet/>
      <dgm:spPr/>
      <dgm:t>
        <a:bodyPr/>
        <a:lstStyle/>
        <a:p>
          <a:endParaRPr lang="tr-TR" sz="1200"/>
        </a:p>
      </dgm:t>
    </dgm:pt>
    <dgm:pt modelId="{8D73EBAF-2B74-4E32-9354-47A9765E17D3}" type="sibTrans" cxnId="{E52FD069-A5E4-4DEC-996B-8172773776C4}">
      <dgm:prSet/>
      <dgm:spPr/>
      <dgm:t>
        <a:bodyPr/>
        <a:lstStyle/>
        <a:p>
          <a:endParaRPr lang="tr-TR" sz="1200"/>
        </a:p>
      </dgm:t>
    </dgm:pt>
    <dgm:pt modelId="{5112F264-BF6F-4A48-B4FB-C9CACC5AF3C1}">
      <dgm:prSet phldrT="[Metin]" custT="1"/>
      <dgm:spPr/>
      <dgm:t>
        <a:bodyPr/>
        <a:lstStyle/>
        <a:p>
          <a:r>
            <a:rPr lang="tr-TR" sz="1200" dirty="0" smtClean="0"/>
            <a:t>Havale Ücreti</a:t>
          </a:r>
          <a:endParaRPr lang="tr-TR" sz="1200" dirty="0"/>
        </a:p>
      </dgm:t>
    </dgm:pt>
    <dgm:pt modelId="{93EA9C59-1352-469E-A47C-443A33CB2D28}" type="parTrans" cxnId="{0B139F65-DF00-410D-9631-AD574E7938FF}">
      <dgm:prSet/>
      <dgm:spPr/>
      <dgm:t>
        <a:bodyPr/>
        <a:lstStyle/>
        <a:p>
          <a:endParaRPr lang="tr-TR" sz="1200"/>
        </a:p>
      </dgm:t>
    </dgm:pt>
    <dgm:pt modelId="{D5C9198A-327D-4516-A87B-32D785766435}" type="sibTrans" cxnId="{0B139F65-DF00-410D-9631-AD574E7938FF}">
      <dgm:prSet/>
      <dgm:spPr/>
      <dgm:t>
        <a:bodyPr/>
        <a:lstStyle/>
        <a:p>
          <a:endParaRPr lang="tr-TR" sz="1200"/>
        </a:p>
      </dgm:t>
    </dgm:pt>
    <dgm:pt modelId="{1EEEEE63-2249-4E84-82D7-45EA709A7BE3}">
      <dgm:prSet phldrT="[Metin]" custT="1"/>
      <dgm:spPr/>
      <dgm:t>
        <a:bodyPr/>
        <a:lstStyle/>
        <a:p>
          <a:r>
            <a:rPr lang="tr-TR" sz="1200" dirty="0" smtClean="0"/>
            <a:t>Swift Ücreti</a:t>
          </a:r>
          <a:endParaRPr lang="tr-TR" sz="1200" dirty="0"/>
        </a:p>
      </dgm:t>
    </dgm:pt>
    <dgm:pt modelId="{288C2805-629F-426B-81C4-6EECC4D3A823}" type="parTrans" cxnId="{76DBC840-9913-4FF6-A8D2-A61C75E99A87}">
      <dgm:prSet/>
      <dgm:spPr/>
      <dgm:t>
        <a:bodyPr/>
        <a:lstStyle/>
        <a:p>
          <a:endParaRPr lang="tr-TR" sz="1200"/>
        </a:p>
      </dgm:t>
    </dgm:pt>
    <dgm:pt modelId="{70648B93-916A-473E-B96F-54F3689A332D}" type="sibTrans" cxnId="{76DBC840-9913-4FF6-A8D2-A61C75E99A87}">
      <dgm:prSet/>
      <dgm:spPr/>
      <dgm:t>
        <a:bodyPr/>
        <a:lstStyle/>
        <a:p>
          <a:endParaRPr lang="tr-TR" sz="1200"/>
        </a:p>
      </dgm:t>
    </dgm:pt>
    <dgm:pt modelId="{CFE155FF-011D-48B1-8DB9-992202C81691}">
      <dgm:prSet custT="1"/>
      <dgm:spPr/>
      <dgm:t>
        <a:bodyPr/>
        <a:lstStyle/>
        <a:p>
          <a:r>
            <a:rPr lang="tr-TR" sz="1200" dirty="0" smtClean="0"/>
            <a:t>Ek Kart Yıllık Üyelik Ücreti</a:t>
          </a:r>
          <a:endParaRPr lang="tr-TR" sz="1200" dirty="0"/>
        </a:p>
      </dgm:t>
    </dgm:pt>
    <dgm:pt modelId="{E4A2EDF5-4227-4CC8-B842-DDD3B1708EC9}" type="parTrans" cxnId="{6E336B95-090A-4875-AF62-C73B71035F1A}">
      <dgm:prSet/>
      <dgm:spPr/>
      <dgm:t>
        <a:bodyPr/>
        <a:lstStyle/>
        <a:p>
          <a:endParaRPr lang="tr-TR" sz="1200"/>
        </a:p>
      </dgm:t>
    </dgm:pt>
    <dgm:pt modelId="{E7413A0D-1340-4564-A028-8FFCDB9AE280}" type="sibTrans" cxnId="{6E336B95-090A-4875-AF62-C73B71035F1A}">
      <dgm:prSet/>
      <dgm:spPr/>
      <dgm:t>
        <a:bodyPr/>
        <a:lstStyle/>
        <a:p>
          <a:endParaRPr lang="tr-TR" sz="1200"/>
        </a:p>
      </dgm:t>
    </dgm:pt>
    <dgm:pt modelId="{BCC2867A-23B3-47E2-9908-3DC177BEB3BD}">
      <dgm:prSet custT="1"/>
      <dgm:spPr/>
      <dgm:t>
        <a:bodyPr/>
        <a:lstStyle/>
        <a:p>
          <a:r>
            <a:rPr lang="tr-TR" sz="1200" dirty="0" smtClean="0"/>
            <a:t>Kart Yenileme Ücreti</a:t>
          </a:r>
          <a:endParaRPr lang="tr-TR" sz="1200" dirty="0"/>
        </a:p>
      </dgm:t>
    </dgm:pt>
    <dgm:pt modelId="{E85C064E-FE5F-4ECF-9458-4CDF28CA3AFC}" type="parTrans" cxnId="{7332082A-3293-4564-8135-0F4F2B264F10}">
      <dgm:prSet/>
      <dgm:spPr/>
      <dgm:t>
        <a:bodyPr/>
        <a:lstStyle/>
        <a:p>
          <a:endParaRPr lang="tr-TR" sz="1200"/>
        </a:p>
      </dgm:t>
    </dgm:pt>
    <dgm:pt modelId="{195C81DD-2496-422E-BF32-BBD3B876FDD4}" type="sibTrans" cxnId="{7332082A-3293-4564-8135-0F4F2B264F10}">
      <dgm:prSet/>
      <dgm:spPr/>
      <dgm:t>
        <a:bodyPr/>
        <a:lstStyle/>
        <a:p>
          <a:endParaRPr lang="tr-TR" sz="1200"/>
        </a:p>
      </dgm:t>
    </dgm:pt>
    <dgm:pt modelId="{EDA81CAD-1A8A-4CC9-981F-97E6C65F2FEA}">
      <dgm:prSet custT="1"/>
      <dgm:spPr/>
      <dgm:t>
        <a:bodyPr/>
        <a:lstStyle/>
        <a:p>
          <a:r>
            <a:rPr lang="tr-TR" sz="1200" dirty="0" smtClean="0"/>
            <a:t>Nakit Avans Çekim Ücreti</a:t>
          </a:r>
          <a:endParaRPr lang="tr-TR" sz="1200" dirty="0"/>
        </a:p>
      </dgm:t>
    </dgm:pt>
    <dgm:pt modelId="{9D79E363-0A6C-4858-9362-B244EF1C72DA}" type="parTrans" cxnId="{7ADB89D8-59A7-45F4-B9B4-9666FCB33E25}">
      <dgm:prSet/>
      <dgm:spPr/>
      <dgm:t>
        <a:bodyPr/>
        <a:lstStyle/>
        <a:p>
          <a:endParaRPr lang="tr-TR" sz="1200"/>
        </a:p>
      </dgm:t>
    </dgm:pt>
    <dgm:pt modelId="{0FE5CA6C-62DF-4F38-BAE2-D16D6620E6ED}" type="sibTrans" cxnId="{7ADB89D8-59A7-45F4-B9B4-9666FCB33E25}">
      <dgm:prSet/>
      <dgm:spPr/>
      <dgm:t>
        <a:bodyPr/>
        <a:lstStyle/>
        <a:p>
          <a:endParaRPr lang="tr-TR" sz="1200"/>
        </a:p>
      </dgm:t>
    </dgm:pt>
    <dgm:pt modelId="{246497F8-876A-4E63-BFC5-8A0498C3C7AB}">
      <dgm:prSet custT="1"/>
      <dgm:spPr/>
      <dgm:t>
        <a:bodyPr/>
        <a:lstStyle/>
        <a:p>
          <a:r>
            <a:rPr lang="tr-TR" sz="1200" dirty="0" smtClean="0"/>
            <a:t>Kampanyalı Ürün veya Hizmetler Ücreti</a:t>
          </a:r>
          <a:endParaRPr lang="tr-TR" sz="1200" dirty="0"/>
        </a:p>
      </dgm:t>
    </dgm:pt>
    <dgm:pt modelId="{9DD0EAEA-7226-47D5-A6E5-2A405A5C698D}" type="parTrans" cxnId="{D00E5812-6DF6-442F-91DB-0585AC037A3D}">
      <dgm:prSet/>
      <dgm:spPr/>
      <dgm:t>
        <a:bodyPr/>
        <a:lstStyle/>
        <a:p>
          <a:endParaRPr lang="tr-TR" sz="1200"/>
        </a:p>
      </dgm:t>
    </dgm:pt>
    <dgm:pt modelId="{04AB32E1-E134-4C5A-8BE0-40063EFE6B39}" type="sibTrans" cxnId="{D00E5812-6DF6-442F-91DB-0585AC037A3D}">
      <dgm:prSet/>
      <dgm:spPr/>
      <dgm:t>
        <a:bodyPr/>
        <a:lstStyle/>
        <a:p>
          <a:endParaRPr lang="tr-TR" sz="1200"/>
        </a:p>
      </dgm:t>
    </dgm:pt>
    <dgm:pt modelId="{BE438A61-7B26-4D72-8E8A-1D0E1821ACF4}">
      <dgm:prSet custT="1"/>
      <dgm:spPr/>
      <dgm:t>
        <a:bodyPr/>
        <a:lstStyle/>
        <a:p>
          <a:r>
            <a:rPr lang="tr-TR" sz="1200" dirty="0" smtClean="0"/>
            <a:t>Arşiv- Araştırma Ücreti</a:t>
          </a:r>
          <a:endParaRPr lang="tr-TR" sz="1200" dirty="0"/>
        </a:p>
      </dgm:t>
    </dgm:pt>
    <dgm:pt modelId="{3EB58F06-7E80-40A8-8603-D651ECCFE591}" type="parTrans" cxnId="{859598C4-D770-4470-82E5-F1A752C167F3}">
      <dgm:prSet/>
      <dgm:spPr/>
      <dgm:t>
        <a:bodyPr/>
        <a:lstStyle/>
        <a:p>
          <a:endParaRPr lang="tr-TR" sz="1200"/>
        </a:p>
      </dgm:t>
    </dgm:pt>
    <dgm:pt modelId="{886A2841-ED3A-4A0F-85BE-0974C2DA3282}" type="sibTrans" cxnId="{859598C4-D770-4470-82E5-F1A752C167F3}">
      <dgm:prSet/>
      <dgm:spPr/>
      <dgm:t>
        <a:bodyPr/>
        <a:lstStyle/>
        <a:p>
          <a:endParaRPr lang="tr-TR" sz="1200"/>
        </a:p>
      </dgm:t>
    </dgm:pt>
    <dgm:pt modelId="{8A33ED0B-E223-4E78-9606-5A06E5428E21}">
      <dgm:prSet custT="1"/>
      <dgm:spPr/>
      <dgm:t>
        <a:bodyPr/>
        <a:lstStyle/>
        <a:p>
          <a:r>
            <a:rPr lang="tr-TR" sz="1200" dirty="0" smtClean="0"/>
            <a:t>Onaya Bağlı Bildirim Ücreti</a:t>
          </a:r>
          <a:endParaRPr lang="tr-TR" sz="1200" dirty="0"/>
        </a:p>
      </dgm:t>
    </dgm:pt>
    <dgm:pt modelId="{0CF46F79-A480-4F20-8FAE-D3D6C4016413}" type="parTrans" cxnId="{0C9DA3ED-08B0-4F71-A814-F31F64F4112D}">
      <dgm:prSet/>
      <dgm:spPr/>
      <dgm:t>
        <a:bodyPr/>
        <a:lstStyle/>
        <a:p>
          <a:endParaRPr lang="tr-TR" sz="1200"/>
        </a:p>
      </dgm:t>
    </dgm:pt>
    <dgm:pt modelId="{B22F8570-D971-4153-963F-8C43D3446918}" type="sibTrans" cxnId="{0C9DA3ED-08B0-4F71-A814-F31F64F4112D}">
      <dgm:prSet/>
      <dgm:spPr/>
      <dgm:t>
        <a:bodyPr/>
        <a:lstStyle/>
        <a:p>
          <a:endParaRPr lang="tr-TR" sz="1200"/>
        </a:p>
      </dgm:t>
    </dgm:pt>
    <dgm:pt modelId="{651BDFBF-2F00-47F1-99D6-CF60C8778669}">
      <dgm:prSet custT="1"/>
      <dgm:spPr/>
      <dgm:t>
        <a:bodyPr/>
        <a:lstStyle/>
        <a:p>
          <a:r>
            <a:rPr lang="tr-TR" sz="1200" dirty="0" smtClean="0"/>
            <a:t>Başka Kuruluş ATM’sinden Yapılan İşletim Ücreti</a:t>
          </a:r>
          <a:endParaRPr lang="tr-TR" sz="1200" dirty="0"/>
        </a:p>
      </dgm:t>
    </dgm:pt>
    <dgm:pt modelId="{3CFE1C76-22D6-4241-A182-7425880E082F}" type="parTrans" cxnId="{3001185D-7D9D-4BD6-8CF3-9ECB79F2CF78}">
      <dgm:prSet/>
      <dgm:spPr/>
      <dgm:t>
        <a:bodyPr/>
        <a:lstStyle/>
        <a:p>
          <a:endParaRPr lang="tr-TR" sz="1200"/>
        </a:p>
      </dgm:t>
    </dgm:pt>
    <dgm:pt modelId="{469B1CC2-2F7F-4BE2-9FEC-694A43D11C1F}" type="sibTrans" cxnId="{3001185D-7D9D-4BD6-8CF3-9ECB79F2CF78}">
      <dgm:prSet/>
      <dgm:spPr/>
      <dgm:t>
        <a:bodyPr/>
        <a:lstStyle/>
        <a:p>
          <a:endParaRPr lang="tr-TR" sz="1200"/>
        </a:p>
      </dgm:t>
    </dgm:pt>
    <dgm:pt modelId="{6E4AB7B7-60AD-4103-92AD-57E517EB2160}">
      <dgm:prSet custT="1"/>
      <dgm:spPr/>
      <dgm:t>
        <a:bodyPr/>
        <a:lstStyle/>
        <a:p>
          <a:r>
            <a:rPr lang="tr-TR" sz="1200" dirty="0" smtClean="0"/>
            <a:t>Kamu Kurum ve Kuruluşlarına Yapılan Ödemeler</a:t>
          </a:r>
          <a:endParaRPr lang="tr-TR" sz="1200" dirty="0"/>
        </a:p>
      </dgm:t>
    </dgm:pt>
    <dgm:pt modelId="{43793C03-57A2-436B-9DC4-216BD977018F}" type="parTrans" cxnId="{FEE43062-7F88-41E7-B720-9B93707FB855}">
      <dgm:prSet/>
      <dgm:spPr/>
      <dgm:t>
        <a:bodyPr/>
        <a:lstStyle/>
        <a:p>
          <a:endParaRPr lang="tr-TR" sz="1200"/>
        </a:p>
      </dgm:t>
    </dgm:pt>
    <dgm:pt modelId="{CA19F673-73A9-42A2-98AE-E132B9498FCC}" type="sibTrans" cxnId="{FEE43062-7F88-41E7-B720-9B93707FB855}">
      <dgm:prSet/>
      <dgm:spPr/>
      <dgm:t>
        <a:bodyPr/>
        <a:lstStyle/>
        <a:p>
          <a:endParaRPr lang="tr-TR" sz="1200"/>
        </a:p>
      </dgm:t>
    </dgm:pt>
    <dgm:pt modelId="{8FD33E4F-E68D-40C7-AAF0-CD979B370884}">
      <dgm:prSet custT="1"/>
      <dgm:spPr/>
      <dgm:t>
        <a:bodyPr/>
        <a:lstStyle/>
        <a:p>
          <a:r>
            <a:rPr lang="tr-TR" sz="1200" dirty="0" smtClean="0"/>
            <a:t>Üçüncü Kişilere Yapılan Ödemeler</a:t>
          </a:r>
          <a:endParaRPr lang="tr-TR" sz="1200" dirty="0"/>
        </a:p>
      </dgm:t>
    </dgm:pt>
    <dgm:pt modelId="{DC3AB8E2-1328-4356-86B4-202EA648216F}" type="parTrans" cxnId="{B86F99D4-6AA2-406B-B0F2-390BFFD0F6FD}">
      <dgm:prSet/>
      <dgm:spPr/>
      <dgm:t>
        <a:bodyPr/>
        <a:lstStyle/>
        <a:p>
          <a:endParaRPr lang="tr-TR" sz="1200"/>
        </a:p>
      </dgm:t>
    </dgm:pt>
    <dgm:pt modelId="{6CBF41DE-FE0E-4166-95DA-AC6A8E5FCB19}" type="sibTrans" cxnId="{B86F99D4-6AA2-406B-B0F2-390BFFD0F6FD}">
      <dgm:prSet/>
      <dgm:spPr/>
      <dgm:t>
        <a:bodyPr/>
        <a:lstStyle/>
        <a:p>
          <a:endParaRPr lang="tr-TR" sz="1200"/>
        </a:p>
      </dgm:t>
    </dgm:pt>
    <dgm:pt modelId="{5F5EF02A-9B7F-4E19-A640-E47E37893E1A}">
      <dgm:prSet phldrT="[Metin]" custT="1"/>
      <dgm:spPr/>
      <dgm:t>
        <a:bodyPr/>
        <a:lstStyle/>
        <a:p>
          <a:endParaRPr lang="tr-TR" sz="1200" dirty="0"/>
        </a:p>
      </dgm:t>
    </dgm:pt>
    <dgm:pt modelId="{43371842-3C5F-4EEE-ADAA-46ACA805EFBF}" type="parTrans" cxnId="{2D30D1A0-B588-4223-A9DF-B9374C64D13F}">
      <dgm:prSet/>
      <dgm:spPr/>
      <dgm:t>
        <a:bodyPr/>
        <a:lstStyle/>
        <a:p>
          <a:endParaRPr lang="tr-TR" sz="1200"/>
        </a:p>
      </dgm:t>
    </dgm:pt>
    <dgm:pt modelId="{CB9A5D6C-EC56-4503-8B42-E5289A38968D}" type="sibTrans" cxnId="{2D30D1A0-B588-4223-A9DF-B9374C64D13F}">
      <dgm:prSet/>
      <dgm:spPr/>
      <dgm:t>
        <a:bodyPr/>
        <a:lstStyle/>
        <a:p>
          <a:endParaRPr lang="tr-TR" sz="1200"/>
        </a:p>
      </dgm:t>
    </dgm:pt>
    <dgm:pt modelId="{DD71EA91-88B4-4A63-80C4-FFA73BE74306}">
      <dgm:prSet phldrT="[Metin]" custT="1"/>
      <dgm:spPr/>
      <dgm:t>
        <a:bodyPr/>
        <a:lstStyle/>
        <a:p>
          <a:endParaRPr lang="tr-TR" sz="1200" dirty="0"/>
        </a:p>
      </dgm:t>
    </dgm:pt>
    <dgm:pt modelId="{1ED1EDC6-A797-41D1-98FB-47663532D1D8}" type="parTrans" cxnId="{7216BC74-F258-4C4C-B022-6F4FDC2EC4E7}">
      <dgm:prSet/>
      <dgm:spPr/>
      <dgm:t>
        <a:bodyPr/>
        <a:lstStyle/>
        <a:p>
          <a:endParaRPr lang="tr-TR" sz="1200"/>
        </a:p>
      </dgm:t>
    </dgm:pt>
    <dgm:pt modelId="{3D55417C-C1D0-483C-8324-F901F9A69F91}" type="sibTrans" cxnId="{7216BC74-F258-4C4C-B022-6F4FDC2EC4E7}">
      <dgm:prSet/>
      <dgm:spPr/>
      <dgm:t>
        <a:bodyPr/>
        <a:lstStyle/>
        <a:p>
          <a:endParaRPr lang="tr-TR" sz="1200"/>
        </a:p>
      </dgm:t>
    </dgm:pt>
    <dgm:pt modelId="{4C1EC1C9-4A2E-4B85-80DB-F850E75BB432}">
      <dgm:prSet phldrT="[Metin]" custT="1"/>
      <dgm:spPr/>
      <dgm:t>
        <a:bodyPr/>
        <a:lstStyle/>
        <a:p>
          <a:endParaRPr lang="tr-TR" sz="1200" dirty="0"/>
        </a:p>
      </dgm:t>
    </dgm:pt>
    <dgm:pt modelId="{67ABA463-9D30-456E-B998-7F3F103CB47A}" type="parTrans" cxnId="{236CEC1B-7746-4510-90C9-EB90C4819ED6}">
      <dgm:prSet/>
      <dgm:spPr/>
      <dgm:t>
        <a:bodyPr/>
        <a:lstStyle/>
        <a:p>
          <a:endParaRPr lang="tr-TR" sz="1200"/>
        </a:p>
      </dgm:t>
    </dgm:pt>
    <dgm:pt modelId="{DE983538-973C-42D7-872E-D089A0D63263}" type="sibTrans" cxnId="{236CEC1B-7746-4510-90C9-EB90C4819ED6}">
      <dgm:prSet/>
      <dgm:spPr/>
      <dgm:t>
        <a:bodyPr/>
        <a:lstStyle/>
        <a:p>
          <a:endParaRPr lang="tr-TR" sz="1200"/>
        </a:p>
      </dgm:t>
    </dgm:pt>
    <dgm:pt modelId="{79E52AB6-9EAF-418C-B429-B388B3EDCC5D}" type="pres">
      <dgm:prSet presAssocID="{4424FE04-CB96-4206-85BE-A8A488012884}" presName="linear" presStyleCnt="0">
        <dgm:presLayoutVars>
          <dgm:animLvl val="lvl"/>
          <dgm:resizeHandles val="exact"/>
        </dgm:presLayoutVars>
      </dgm:prSet>
      <dgm:spPr/>
      <dgm:t>
        <a:bodyPr/>
        <a:lstStyle/>
        <a:p>
          <a:endParaRPr lang="tr-TR"/>
        </a:p>
      </dgm:t>
    </dgm:pt>
    <dgm:pt modelId="{E27D7A78-A1F2-4C2E-845D-50777CF3ED59}" type="pres">
      <dgm:prSet presAssocID="{E44F55DD-D487-4570-BC5A-2B9F237AB215}" presName="parentText" presStyleLbl="node1" presStyleIdx="0" presStyleCnt="5" custScaleX="52812" custLinFactNeighborX="-61310" custLinFactNeighborY="28642">
        <dgm:presLayoutVars>
          <dgm:chMax val="0"/>
          <dgm:bulletEnabled val="1"/>
        </dgm:presLayoutVars>
      </dgm:prSet>
      <dgm:spPr/>
      <dgm:t>
        <a:bodyPr/>
        <a:lstStyle/>
        <a:p>
          <a:endParaRPr lang="tr-TR"/>
        </a:p>
      </dgm:t>
    </dgm:pt>
    <dgm:pt modelId="{BB46D1A2-FC47-4CEC-A159-F7B7C75C8E9C}" type="pres">
      <dgm:prSet presAssocID="{E44F55DD-D487-4570-BC5A-2B9F237AB215}" presName="childText" presStyleLbl="revTx" presStyleIdx="0" presStyleCnt="5" custScaleX="79946" custLinFactNeighborX="-21343" custLinFactNeighborY="75967">
        <dgm:presLayoutVars>
          <dgm:bulletEnabled val="1"/>
        </dgm:presLayoutVars>
      </dgm:prSet>
      <dgm:spPr/>
      <dgm:t>
        <a:bodyPr/>
        <a:lstStyle/>
        <a:p>
          <a:endParaRPr lang="tr-TR"/>
        </a:p>
      </dgm:t>
    </dgm:pt>
    <dgm:pt modelId="{E1C3F3CD-B500-43CD-B43E-B98175B690DC}" type="pres">
      <dgm:prSet presAssocID="{C09051B8-686B-4B9F-AF64-6EBE445AC9C3}" presName="parentText" presStyleLbl="node1" presStyleIdx="1" presStyleCnt="5" custScaleX="53964" custScaleY="100893" custLinFactY="36714" custLinFactNeighborX="-57484" custLinFactNeighborY="100000">
        <dgm:presLayoutVars>
          <dgm:chMax val="0"/>
          <dgm:bulletEnabled val="1"/>
        </dgm:presLayoutVars>
      </dgm:prSet>
      <dgm:spPr/>
      <dgm:t>
        <a:bodyPr/>
        <a:lstStyle/>
        <a:p>
          <a:endParaRPr lang="tr-TR"/>
        </a:p>
      </dgm:t>
    </dgm:pt>
    <dgm:pt modelId="{FE1FBF43-F4DF-468B-AD98-F1541B29CC81}" type="pres">
      <dgm:prSet presAssocID="{C09051B8-686B-4B9F-AF64-6EBE445AC9C3}" presName="childText" presStyleLbl="revTx" presStyleIdx="1" presStyleCnt="5" custScaleX="71273" custLinFactY="57356" custLinFactNeighborX="-32794" custLinFactNeighborY="100000">
        <dgm:presLayoutVars>
          <dgm:bulletEnabled val="1"/>
        </dgm:presLayoutVars>
      </dgm:prSet>
      <dgm:spPr/>
      <dgm:t>
        <a:bodyPr/>
        <a:lstStyle/>
        <a:p>
          <a:endParaRPr lang="tr-TR"/>
        </a:p>
      </dgm:t>
    </dgm:pt>
    <dgm:pt modelId="{1BAD4638-EBF3-41AE-AF44-3C18A900FB6E}" type="pres">
      <dgm:prSet presAssocID="{A2C33EFE-63D7-4FC8-B075-02CFA0116CD5}" presName="parentText" presStyleLbl="node1" presStyleIdx="2" presStyleCnt="5" custScaleX="54266" custLinFactNeighborX="-57558" custLinFactNeighborY="83331">
        <dgm:presLayoutVars>
          <dgm:chMax val="0"/>
          <dgm:bulletEnabled val="1"/>
        </dgm:presLayoutVars>
      </dgm:prSet>
      <dgm:spPr/>
      <dgm:t>
        <a:bodyPr/>
        <a:lstStyle/>
        <a:p>
          <a:endParaRPr lang="tr-TR"/>
        </a:p>
      </dgm:t>
    </dgm:pt>
    <dgm:pt modelId="{713201E9-548D-405A-B2CC-FD3791CE3ED4}" type="pres">
      <dgm:prSet presAssocID="{A2C33EFE-63D7-4FC8-B075-02CFA0116CD5}" presName="childText" presStyleLbl="revTx" presStyleIdx="2" presStyleCnt="5" custScaleX="99224" custLinFactY="61491" custLinFactNeighborX="149" custLinFactNeighborY="100000">
        <dgm:presLayoutVars>
          <dgm:bulletEnabled val="1"/>
        </dgm:presLayoutVars>
      </dgm:prSet>
      <dgm:spPr/>
      <dgm:t>
        <a:bodyPr/>
        <a:lstStyle/>
        <a:p>
          <a:endParaRPr lang="tr-TR"/>
        </a:p>
      </dgm:t>
    </dgm:pt>
    <dgm:pt modelId="{0F479261-A2B8-4FF9-87BB-54F910BD8593}" type="pres">
      <dgm:prSet presAssocID="{92B2E08D-93CA-48F7-AA0F-DD927F73EDC5}" presName="parentText" presStyleLbl="node1" presStyleIdx="3" presStyleCnt="5" custScaleX="43289" custLinFactY="100000" custLinFactNeighborX="-63047" custLinFactNeighborY="106720">
        <dgm:presLayoutVars>
          <dgm:chMax val="0"/>
          <dgm:bulletEnabled val="1"/>
        </dgm:presLayoutVars>
      </dgm:prSet>
      <dgm:spPr/>
      <dgm:t>
        <a:bodyPr/>
        <a:lstStyle/>
        <a:p>
          <a:endParaRPr lang="tr-TR"/>
        </a:p>
      </dgm:t>
    </dgm:pt>
    <dgm:pt modelId="{DC54164A-837C-4340-B302-4B72A8E7F56B}" type="pres">
      <dgm:prSet presAssocID="{92B2E08D-93CA-48F7-AA0F-DD927F73EDC5}" presName="childText" presStyleLbl="revTx" presStyleIdx="3" presStyleCnt="5" custLinFactY="100000" custLinFactNeighborY="191092">
        <dgm:presLayoutVars>
          <dgm:bulletEnabled val="1"/>
        </dgm:presLayoutVars>
      </dgm:prSet>
      <dgm:spPr/>
      <dgm:t>
        <a:bodyPr/>
        <a:lstStyle/>
        <a:p>
          <a:endParaRPr lang="tr-TR"/>
        </a:p>
      </dgm:t>
    </dgm:pt>
    <dgm:pt modelId="{2DB0ECA3-D3C4-48CE-8682-5DE40250E0B4}" type="pres">
      <dgm:prSet presAssocID="{F365950B-D165-4154-96F3-6CAE7A5AA0C3}" presName="parentText" presStyleLbl="node1" presStyleIdx="4" presStyleCnt="5" custScaleX="60561" custLinFactY="-200000" custLinFactNeighborX="39380" custLinFactNeighborY="-203561">
        <dgm:presLayoutVars>
          <dgm:chMax val="0"/>
          <dgm:bulletEnabled val="1"/>
        </dgm:presLayoutVars>
      </dgm:prSet>
      <dgm:spPr/>
      <dgm:t>
        <a:bodyPr/>
        <a:lstStyle/>
        <a:p>
          <a:endParaRPr lang="tr-TR"/>
        </a:p>
      </dgm:t>
    </dgm:pt>
    <dgm:pt modelId="{20CF9561-133E-4AD0-83CE-A91E7B48142B}" type="pres">
      <dgm:prSet presAssocID="{F365950B-D165-4154-96F3-6CAE7A5AA0C3}" presName="childText" presStyleLbl="revTx" presStyleIdx="4" presStyleCnt="5" custScaleX="67296" custScaleY="113390" custLinFactY="-175345" custLinFactNeighborX="38659" custLinFactNeighborY="-200000">
        <dgm:presLayoutVars>
          <dgm:bulletEnabled val="1"/>
        </dgm:presLayoutVars>
      </dgm:prSet>
      <dgm:spPr/>
      <dgm:t>
        <a:bodyPr/>
        <a:lstStyle/>
        <a:p>
          <a:endParaRPr lang="tr-TR"/>
        </a:p>
      </dgm:t>
    </dgm:pt>
  </dgm:ptLst>
  <dgm:cxnLst>
    <dgm:cxn modelId="{FEE43062-7F88-41E7-B720-9B93707FB855}" srcId="{F365950B-D165-4154-96F3-6CAE7A5AA0C3}" destId="{6E4AB7B7-60AD-4103-92AD-57E517EB2160}" srcOrd="6" destOrd="0" parTransId="{43793C03-57A2-436B-9DC4-216BD977018F}" sibTransId="{CA19F673-73A9-42A2-98AE-E132B9498FCC}"/>
    <dgm:cxn modelId="{5CAEDC87-C67D-4B0D-B2C0-CE0D802F44FB}" type="presOf" srcId="{DD71EA91-88B4-4A63-80C4-FFA73BE74306}" destId="{713201E9-548D-405A-B2CC-FD3791CE3ED4}" srcOrd="0" destOrd="3" presId="urn:microsoft.com/office/officeart/2005/8/layout/vList2"/>
    <dgm:cxn modelId="{3307BE71-21D4-4D90-8AE2-58BA6DEBB16F}" type="presOf" srcId="{D34154E0-0A32-4E3E-A7E4-CB5E877709A8}" destId="{20CF9561-133E-4AD0-83CE-A91E7B48142B}" srcOrd="0" destOrd="0" presId="urn:microsoft.com/office/officeart/2005/8/layout/vList2"/>
    <dgm:cxn modelId="{D00E5812-6DF6-442F-91DB-0585AC037A3D}" srcId="{F365950B-D165-4154-96F3-6CAE7A5AA0C3}" destId="{246497F8-876A-4E63-BFC5-8A0498C3C7AB}" srcOrd="1" destOrd="0" parTransId="{9DD0EAEA-7226-47D5-A6E5-2A405A5C698D}" sibTransId="{04AB32E1-E134-4C5A-8BE0-40063EFE6B39}"/>
    <dgm:cxn modelId="{76DBC840-9913-4FF6-A8D2-A61C75E99A87}" srcId="{A2C33EFE-63D7-4FC8-B075-02CFA0116CD5}" destId="{1EEEEE63-2249-4E84-82D7-45EA709A7BE3}" srcOrd="2" destOrd="0" parTransId="{288C2805-629F-426B-81C4-6EECC4D3A823}" sibTransId="{70648B93-916A-473E-B96F-54F3689A332D}"/>
    <dgm:cxn modelId="{6CBF9EC1-8C0E-479F-B73F-03E3C75C173E}" type="presOf" srcId="{256CDA6B-2F34-4ED9-AC88-54AF61A4930E}" destId="{713201E9-548D-405A-B2CC-FD3791CE3ED4}" srcOrd="0" destOrd="0" presId="urn:microsoft.com/office/officeart/2005/8/layout/vList2"/>
    <dgm:cxn modelId="{6EC42A77-6933-471E-B3D8-03EE32A66B40}" type="presOf" srcId="{5112F264-BF6F-4A48-B4FB-C9CACC5AF3C1}" destId="{713201E9-548D-405A-B2CC-FD3791CE3ED4}" srcOrd="0" destOrd="1" presId="urn:microsoft.com/office/officeart/2005/8/layout/vList2"/>
    <dgm:cxn modelId="{0B139F65-DF00-410D-9631-AD574E7938FF}" srcId="{A2C33EFE-63D7-4FC8-B075-02CFA0116CD5}" destId="{5112F264-BF6F-4A48-B4FB-C9CACC5AF3C1}" srcOrd="1" destOrd="0" parTransId="{93EA9C59-1352-469E-A47C-443A33CB2D28}" sibTransId="{D5C9198A-327D-4516-A87B-32D785766435}"/>
    <dgm:cxn modelId="{7332082A-3293-4564-8135-0F4F2B264F10}" srcId="{92B2E08D-93CA-48F7-AA0F-DD927F73EDC5}" destId="{BCC2867A-23B3-47E2-9908-3DC177BEB3BD}" srcOrd="2" destOrd="0" parTransId="{E85C064E-FE5F-4ECF-9458-4CDF28CA3AFC}" sibTransId="{195C81DD-2496-422E-BF32-BBD3B876FDD4}"/>
    <dgm:cxn modelId="{B72C26A8-A08F-4918-9F55-4A306EEBD9D4}" srcId="{4424FE04-CB96-4206-85BE-A8A488012884}" destId="{A2C33EFE-63D7-4FC8-B075-02CFA0116CD5}" srcOrd="2" destOrd="0" parTransId="{EE6ABF16-0F3E-4BC5-95EC-274181B16AC1}" sibTransId="{98ACB2FE-77EB-4224-8DAE-4422BA7CF20D}"/>
    <dgm:cxn modelId="{1CAB815F-1513-4B03-A796-BB2D8D806C4D}" type="presOf" srcId="{B6E767F5-9610-4C33-B891-76DCA02713EF}" destId="{BB46D1A2-FC47-4CEC-A159-F7B7C75C8E9C}" srcOrd="0" destOrd="1" presId="urn:microsoft.com/office/officeart/2005/8/layout/vList2"/>
    <dgm:cxn modelId="{7B1A4C0A-9D14-4D99-B09C-5EA50B308717}" type="presOf" srcId="{8A33ED0B-E223-4E78-9606-5A06E5428E21}" destId="{20CF9561-133E-4AD0-83CE-A91E7B48142B}" srcOrd="0" destOrd="4" presId="urn:microsoft.com/office/officeart/2005/8/layout/vList2"/>
    <dgm:cxn modelId="{33716115-5C9B-4C8F-AD73-988347DEC663}" type="presOf" srcId="{4C1EC1C9-4A2E-4B85-80DB-F850E75BB432}" destId="{BB46D1A2-FC47-4CEC-A159-F7B7C75C8E9C}" srcOrd="0" destOrd="3" presId="urn:microsoft.com/office/officeart/2005/8/layout/vList2"/>
    <dgm:cxn modelId="{C9B4A375-7728-46D4-9494-0759AB7C65AE}" type="presOf" srcId="{5F5EF02A-9B7F-4E19-A640-E47E37893E1A}" destId="{713201E9-548D-405A-B2CC-FD3791CE3ED4}" srcOrd="0" destOrd="4" presId="urn:microsoft.com/office/officeart/2005/8/layout/vList2"/>
    <dgm:cxn modelId="{E218FB74-8C4A-4011-9C8B-BFF14B2F7BBB}" type="presOf" srcId="{8FD33E4F-E68D-40C7-AAF0-CD979B370884}" destId="{20CF9561-133E-4AD0-83CE-A91E7B48142B}" srcOrd="0" destOrd="7" presId="urn:microsoft.com/office/officeart/2005/8/layout/vList2"/>
    <dgm:cxn modelId="{A4956DAA-AAC3-46F1-96ED-F6C624BCE326}" srcId="{A2C33EFE-63D7-4FC8-B075-02CFA0116CD5}" destId="{256CDA6B-2F34-4ED9-AC88-54AF61A4930E}" srcOrd="0" destOrd="0" parTransId="{E577A170-0ED6-4D48-B76D-0662BF24424B}" sibTransId="{215F7A61-CE35-4B50-8925-3A74F63FF376}"/>
    <dgm:cxn modelId="{B4631BA3-02C7-4622-9612-68C5E20C4718}" srcId="{C09051B8-686B-4B9F-AF64-6EBE445AC9C3}" destId="{69369D26-C8EF-4E2D-97DF-DCD4386A0270}" srcOrd="1" destOrd="0" parTransId="{D1647648-0E14-45E3-8AD1-642608160D86}" sibTransId="{A3C6F3DD-09F8-4A50-8B01-5A983B2D1EB8}"/>
    <dgm:cxn modelId="{85BC7A22-AE73-4D99-A5F6-A5537898AC84}" type="presOf" srcId="{A44669F8-C7B4-406B-AF75-647752117EDA}" destId="{FE1FBF43-F4DF-468B-AD98-F1541B29CC81}" srcOrd="0" destOrd="0" presId="urn:microsoft.com/office/officeart/2005/8/layout/vList2"/>
    <dgm:cxn modelId="{ACBC7E4E-A2D2-4609-8CE8-092FEB64970A}" type="presOf" srcId="{4424FE04-CB96-4206-85BE-A8A488012884}" destId="{79E52AB6-9EAF-418C-B429-B388B3EDCC5D}" srcOrd="0" destOrd="0" presId="urn:microsoft.com/office/officeart/2005/8/layout/vList2"/>
    <dgm:cxn modelId="{81FB22CD-DC1C-491E-A1C1-C331ABA653C1}" type="presOf" srcId="{651BDFBF-2F00-47F1-99D6-CF60C8778669}" destId="{20CF9561-133E-4AD0-83CE-A91E7B48142B}" srcOrd="0" destOrd="5" presId="urn:microsoft.com/office/officeart/2005/8/layout/vList2"/>
    <dgm:cxn modelId="{2331E1BD-814E-4CFD-B981-7549E2AEDEF4}" type="presOf" srcId="{06891190-FAB7-45EF-A4F6-00128D030B3D}" destId="{BB46D1A2-FC47-4CEC-A159-F7B7C75C8E9C}" srcOrd="0" destOrd="2" presId="urn:microsoft.com/office/officeart/2005/8/layout/vList2"/>
    <dgm:cxn modelId="{089D6C24-7093-46B9-9378-C7F6F48E13E8}" type="presOf" srcId="{1EEEEE63-2249-4E84-82D7-45EA709A7BE3}" destId="{713201E9-548D-405A-B2CC-FD3791CE3ED4}" srcOrd="0" destOrd="2" presId="urn:microsoft.com/office/officeart/2005/8/layout/vList2"/>
    <dgm:cxn modelId="{BD234E68-24E2-464A-BBF0-2AD404DC5C5C}" type="presOf" srcId="{A2C33EFE-63D7-4FC8-B075-02CFA0116CD5}" destId="{1BAD4638-EBF3-41AE-AF44-3C18A900FB6E}" srcOrd="0" destOrd="0" presId="urn:microsoft.com/office/officeart/2005/8/layout/vList2"/>
    <dgm:cxn modelId="{CCB666D3-C691-4627-880E-8162783E68EA}" type="presOf" srcId="{E44F55DD-D487-4570-BC5A-2B9F237AB215}" destId="{E27D7A78-A1F2-4C2E-845D-50777CF3ED59}" srcOrd="0" destOrd="0" presId="urn:microsoft.com/office/officeart/2005/8/layout/vList2"/>
    <dgm:cxn modelId="{BD87721D-E6FA-443A-A3CA-E4876C578663}" srcId="{E44F55DD-D487-4570-BC5A-2B9F237AB215}" destId="{06891190-FAB7-45EF-A4F6-00128D030B3D}" srcOrd="2" destOrd="0" parTransId="{0BA01602-D3FE-4387-96B7-6C6105E0330A}" sibTransId="{E950C370-24C4-4B0D-8B72-BB0FAE1CD8B1}"/>
    <dgm:cxn modelId="{2D30D1A0-B588-4223-A9DF-B9374C64D13F}" srcId="{A2C33EFE-63D7-4FC8-B075-02CFA0116CD5}" destId="{5F5EF02A-9B7F-4E19-A640-E47E37893E1A}" srcOrd="4" destOrd="0" parTransId="{43371842-3C5F-4EEE-ADAA-46ACA805EFBF}" sibTransId="{CB9A5D6C-EC56-4503-8B42-E5289A38968D}"/>
    <dgm:cxn modelId="{7ADB89D8-59A7-45F4-B9B4-9666FCB33E25}" srcId="{92B2E08D-93CA-48F7-AA0F-DD927F73EDC5}" destId="{EDA81CAD-1A8A-4CC9-981F-97E6C65F2FEA}" srcOrd="3" destOrd="0" parTransId="{9D79E363-0A6C-4858-9362-B244EF1C72DA}" sibTransId="{0FE5CA6C-62DF-4F38-BAE2-D16D6620E6ED}"/>
    <dgm:cxn modelId="{6E336B95-090A-4875-AF62-C73B71035F1A}" srcId="{92B2E08D-93CA-48F7-AA0F-DD927F73EDC5}" destId="{CFE155FF-011D-48B1-8DB9-992202C81691}" srcOrd="1" destOrd="0" parTransId="{E4A2EDF5-4227-4CC8-B842-DDD3B1708EC9}" sibTransId="{E7413A0D-1340-4564-A028-8FFCDB9AE280}"/>
    <dgm:cxn modelId="{0C9DA3ED-08B0-4F71-A814-F31F64F4112D}" srcId="{F365950B-D165-4154-96F3-6CAE7A5AA0C3}" destId="{8A33ED0B-E223-4E78-9606-5A06E5428E21}" srcOrd="4" destOrd="0" parTransId="{0CF46F79-A480-4F20-8FAE-D3D6C4016413}" sibTransId="{B22F8570-D971-4153-963F-8C43D3446918}"/>
    <dgm:cxn modelId="{98AFFB27-9292-4F77-9DF5-3DD60B5AAFAA}" type="presOf" srcId="{86F89CB7-FE51-4DD0-B7F2-E51BAEE789F4}" destId="{20CF9561-133E-4AD0-83CE-A91E7B48142B}" srcOrd="0" destOrd="2" presId="urn:microsoft.com/office/officeart/2005/8/layout/vList2"/>
    <dgm:cxn modelId="{7216BC74-F258-4C4C-B022-6F4FDC2EC4E7}" srcId="{A2C33EFE-63D7-4FC8-B075-02CFA0116CD5}" destId="{DD71EA91-88B4-4A63-80C4-FFA73BE74306}" srcOrd="3" destOrd="0" parTransId="{1ED1EDC6-A797-41D1-98FB-47663532D1D8}" sibTransId="{3D55417C-C1D0-483C-8324-F901F9A69F91}"/>
    <dgm:cxn modelId="{8ECB03EE-FCDC-4385-97F0-B1366B4EB842}" srcId="{E44F55DD-D487-4570-BC5A-2B9F237AB215}" destId="{B6E767F5-9610-4C33-B891-76DCA02713EF}" srcOrd="1" destOrd="0" parTransId="{40D5AF5E-DA5D-486E-B855-E626C84F7CF1}" sibTransId="{C58737E4-C8E7-41A5-A763-E13B49F3F890}"/>
    <dgm:cxn modelId="{09969597-A6A1-4BE5-8214-3546A0C3729D}" type="presOf" srcId="{BE438A61-7B26-4D72-8E8A-1D0E1821ACF4}" destId="{20CF9561-133E-4AD0-83CE-A91E7B48142B}" srcOrd="0" destOrd="3" presId="urn:microsoft.com/office/officeart/2005/8/layout/vList2"/>
    <dgm:cxn modelId="{3001185D-7D9D-4BD6-8CF3-9ECB79F2CF78}" srcId="{F365950B-D165-4154-96F3-6CAE7A5AA0C3}" destId="{651BDFBF-2F00-47F1-99D6-CF60C8778669}" srcOrd="5" destOrd="0" parTransId="{3CFE1C76-22D6-4241-A182-7425880E082F}" sibTransId="{469B1CC2-2F7F-4BE2-9FEC-694A43D11C1F}"/>
    <dgm:cxn modelId="{98E752AA-9D46-49FC-9981-7621F6D77FCE}" srcId="{F365950B-D165-4154-96F3-6CAE7A5AA0C3}" destId="{D34154E0-0A32-4E3E-A7E4-CB5E877709A8}" srcOrd="0" destOrd="0" parTransId="{E5FCA00C-BAE0-45C8-A4CF-43B1D262E0D1}" sibTransId="{295EB0CE-2C98-425F-BD98-87F7C62B4CFD}"/>
    <dgm:cxn modelId="{E9DC8F4A-0A38-4120-ACC8-CE51200D1F11}" srcId="{4424FE04-CB96-4206-85BE-A8A488012884}" destId="{92B2E08D-93CA-48F7-AA0F-DD927F73EDC5}" srcOrd="3" destOrd="0" parTransId="{4BE7EEEB-68E7-4ECA-A399-DEA0797CB31D}" sibTransId="{9E0F544E-CAE0-489C-B62D-4D603DBDDBE9}"/>
    <dgm:cxn modelId="{FFB3EACA-E323-4285-9703-08A122C06B67}" srcId="{E44F55DD-D487-4570-BC5A-2B9F237AB215}" destId="{08F242BD-A747-486B-A66B-C137A9C82478}" srcOrd="0" destOrd="0" parTransId="{19E5F75E-144D-4659-B8C9-8128D0027D00}" sibTransId="{4397E509-98E2-4B21-AE1B-DD4640CC577F}"/>
    <dgm:cxn modelId="{859598C4-D770-4470-82E5-F1A752C167F3}" srcId="{F365950B-D165-4154-96F3-6CAE7A5AA0C3}" destId="{BE438A61-7B26-4D72-8E8A-1D0E1821ACF4}" srcOrd="3" destOrd="0" parTransId="{3EB58F06-7E80-40A8-8603-D651ECCFE591}" sibTransId="{886A2841-ED3A-4A0F-85BE-0974C2DA3282}"/>
    <dgm:cxn modelId="{DB42FC3C-56D8-4B18-9954-E73BDA18B745}" type="presOf" srcId="{246497F8-876A-4E63-BFC5-8A0498C3C7AB}" destId="{20CF9561-133E-4AD0-83CE-A91E7B48142B}" srcOrd="0" destOrd="1" presId="urn:microsoft.com/office/officeart/2005/8/layout/vList2"/>
    <dgm:cxn modelId="{CC0D9B3C-EE37-44B2-8D94-B426F4D4FB8B}" type="presOf" srcId="{EDA81CAD-1A8A-4CC9-981F-97E6C65F2FEA}" destId="{DC54164A-837C-4340-B302-4B72A8E7F56B}" srcOrd="0" destOrd="3" presId="urn:microsoft.com/office/officeart/2005/8/layout/vList2"/>
    <dgm:cxn modelId="{22D5C7D9-7F55-4BE8-A65F-3E5F753D80DC}" srcId="{C09051B8-686B-4B9F-AF64-6EBE445AC9C3}" destId="{A44669F8-C7B4-406B-AF75-647752117EDA}" srcOrd="0" destOrd="0" parTransId="{1E32DC41-6D45-4F44-BDA9-F02F61E3F61A}" sibTransId="{344A7E78-E800-46A3-B157-0677B0A85F4B}"/>
    <dgm:cxn modelId="{89E59F40-380A-4713-8401-C1453DEECE5B}" type="presOf" srcId="{6E4AB7B7-60AD-4103-92AD-57E517EB2160}" destId="{20CF9561-133E-4AD0-83CE-A91E7B48142B}" srcOrd="0" destOrd="6" presId="urn:microsoft.com/office/officeart/2005/8/layout/vList2"/>
    <dgm:cxn modelId="{E52FD069-A5E4-4DEC-996B-8172773776C4}" srcId="{F365950B-D165-4154-96F3-6CAE7A5AA0C3}" destId="{86F89CB7-FE51-4DD0-B7F2-E51BAEE789F4}" srcOrd="2" destOrd="0" parTransId="{72AAE2E4-4F72-4B73-884D-93998F9F2B7F}" sibTransId="{8D73EBAF-2B74-4E32-9354-47A9765E17D3}"/>
    <dgm:cxn modelId="{B86F99D4-6AA2-406B-B0F2-390BFFD0F6FD}" srcId="{F365950B-D165-4154-96F3-6CAE7A5AA0C3}" destId="{8FD33E4F-E68D-40C7-AAF0-CD979B370884}" srcOrd="7" destOrd="0" parTransId="{DC3AB8E2-1328-4356-86B4-202EA648216F}" sibTransId="{6CBF41DE-FE0E-4166-95DA-AC6A8E5FCB19}"/>
    <dgm:cxn modelId="{B8480ADE-1331-43D0-BB1C-D4A999C72B3E}" type="presOf" srcId="{F365950B-D165-4154-96F3-6CAE7A5AA0C3}" destId="{2DB0ECA3-D3C4-48CE-8682-5DE40250E0B4}" srcOrd="0" destOrd="0" presId="urn:microsoft.com/office/officeart/2005/8/layout/vList2"/>
    <dgm:cxn modelId="{C50C07DE-A6DA-4E42-949F-016E7B84C8C3}" type="presOf" srcId="{C09051B8-686B-4B9F-AF64-6EBE445AC9C3}" destId="{E1C3F3CD-B500-43CD-B43E-B98175B690DC}" srcOrd="0" destOrd="0" presId="urn:microsoft.com/office/officeart/2005/8/layout/vList2"/>
    <dgm:cxn modelId="{1498634D-52B2-4876-8A7C-3068BA11BD2F}" type="presOf" srcId="{08F242BD-A747-486B-A66B-C137A9C82478}" destId="{BB46D1A2-FC47-4CEC-A159-F7B7C75C8E9C}" srcOrd="0" destOrd="0" presId="urn:microsoft.com/office/officeart/2005/8/layout/vList2"/>
    <dgm:cxn modelId="{D152B630-C368-422A-8BB6-C6F5CECB4741}" type="presOf" srcId="{69369D26-C8EF-4E2D-97DF-DCD4386A0270}" destId="{FE1FBF43-F4DF-468B-AD98-F1541B29CC81}" srcOrd="0" destOrd="1" presId="urn:microsoft.com/office/officeart/2005/8/layout/vList2"/>
    <dgm:cxn modelId="{E6E6422E-EB73-457F-8E2C-A6F4F2C26F70}" srcId="{4424FE04-CB96-4206-85BE-A8A488012884}" destId="{F365950B-D165-4154-96F3-6CAE7A5AA0C3}" srcOrd="4" destOrd="0" parTransId="{A609C783-C13F-4BE3-8E2B-7DF1906DEBC2}" sibTransId="{758FB0ED-1892-40A0-BEF5-8F28CF6CCDED}"/>
    <dgm:cxn modelId="{D977DAE0-829C-457C-8CAC-722C0E6182A5}" srcId="{4424FE04-CB96-4206-85BE-A8A488012884}" destId="{E44F55DD-D487-4570-BC5A-2B9F237AB215}" srcOrd="0" destOrd="0" parTransId="{F835E2F6-19CF-47A9-9249-C5E993590673}" sibTransId="{B74009A5-91B0-4558-AC9E-30BA53DDB469}"/>
    <dgm:cxn modelId="{A12FBB1F-A7BC-4E85-8C59-732CCF78F93E}" srcId="{4424FE04-CB96-4206-85BE-A8A488012884}" destId="{C09051B8-686B-4B9F-AF64-6EBE445AC9C3}" srcOrd="1" destOrd="0" parTransId="{4C0BFE21-15E3-44FF-818D-0F84599DF3FA}" sibTransId="{1049F9AA-1D68-43E0-8548-203B3978A701}"/>
    <dgm:cxn modelId="{236CEC1B-7746-4510-90C9-EB90C4819ED6}" srcId="{E44F55DD-D487-4570-BC5A-2B9F237AB215}" destId="{4C1EC1C9-4A2E-4B85-80DB-F850E75BB432}" srcOrd="3" destOrd="0" parTransId="{67ABA463-9D30-456E-B998-7F3F103CB47A}" sibTransId="{DE983538-973C-42D7-872E-D089A0D63263}"/>
    <dgm:cxn modelId="{27B98FB5-E5C7-4D7A-B22F-CB7AA1254F4A}" type="presOf" srcId="{C732D41D-85E0-4CB4-B099-C066C108B022}" destId="{DC54164A-837C-4340-B302-4B72A8E7F56B}" srcOrd="0" destOrd="0" presId="urn:microsoft.com/office/officeart/2005/8/layout/vList2"/>
    <dgm:cxn modelId="{A19FCE9A-F679-49C0-BA6E-2B7254A2A8B2}" type="presOf" srcId="{92B2E08D-93CA-48F7-AA0F-DD927F73EDC5}" destId="{0F479261-A2B8-4FF9-87BB-54F910BD8593}" srcOrd="0" destOrd="0" presId="urn:microsoft.com/office/officeart/2005/8/layout/vList2"/>
    <dgm:cxn modelId="{E14D1A49-7C1B-4DF3-83F6-A58B200307D7}" type="presOf" srcId="{CFE155FF-011D-48B1-8DB9-992202C81691}" destId="{DC54164A-837C-4340-B302-4B72A8E7F56B}" srcOrd="0" destOrd="1" presId="urn:microsoft.com/office/officeart/2005/8/layout/vList2"/>
    <dgm:cxn modelId="{740DFAB9-43C1-4765-9865-09B61A637A48}" type="presOf" srcId="{BCC2867A-23B3-47E2-9908-3DC177BEB3BD}" destId="{DC54164A-837C-4340-B302-4B72A8E7F56B}" srcOrd="0" destOrd="2" presId="urn:microsoft.com/office/officeart/2005/8/layout/vList2"/>
    <dgm:cxn modelId="{86C46B3E-B697-4541-804D-F5FD0C3BF0E6}" srcId="{92B2E08D-93CA-48F7-AA0F-DD927F73EDC5}" destId="{C732D41D-85E0-4CB4-B099-C066C108B022}" srcOrd="0" destOrd="0" parTransId="{3B4CD30F-B621-4285-82F0-A5EA5625F130}" sibTransId="{3D47FF63-622E-4B3D-A063-82B393F8863F}"/>
    <dgm:cxn modelId="{C9AE54F7-8423-4B54-96AF-5641600ED94C}" type="presParOf" srcId="{79E52AB6-9EAF-418C-B429-B388B3EDCC5D}" destId="{E27D7A78-A1F2-4C2E-845D-50777CF3ED59}" srcOrd="0" destOrd="0" presId="urn:microsoft.com/office/officeart/2005/8/layout/vList2"/>
    <dgm:cxn modelId="{E14AE60F-5594-4DDC-816D-86322C958289}" type="presParOf" srcId="{79E52AB6-9EAF-418C-B429-B388B3EDCC5D}" destId="{BB46D1A2-FC47-4CEC-A159-F7B7C75C8E9C}" srcOrd="1" destOrd="0" presId="urn:microsoft.com/office/officeart/2005/8/layout/vList2"/>
    <dgm:cxn modelId="{92DC3254-72D5-4E7E-84C7-23014D1FE1C7}" type="presParOf" srcId="{79E52AB6-9EAF-418C-B429-B388B3EDCC5D}" destId="{E1C3F3CD-B500-43CD-B43E-B98175B690DC}" srcOrd="2" destOrd="0" presId="urn:microsoft.com/office/officeart/2005/8/layout/vList2"/>
    <dgm:cxn modelId="{7F4E5510-9C36-4D3B-B01B-AE3F15CF373A}" type="presParOf" srcId="{79E52AB6-9EAF-418C-B429-B388B3EDCC5D}" destId="{FE1FBF43-F4DF-468B-AD98-F1541B29CC81}" srcOrd="3" destOrd="0" presId="urn:microsoft.com/office/officeart/2005/8/layout/vList2"/>
    <dgm:cxn modelId="{4BAC70AF-A6B3-4E62-93AB-38E124201BF8}" type="presParOf" srcId="{79E52AB6-9EAF-418C-B429-B388B3EDCC5D}" destId="{1BAD4638-EBF3-41AE-AF44-3C18A900FB6E}" srcOrd="4" destOrd="0" presId="urn:microsoft.com/office/officeart/2005/8/layout/vList2"/>
    <dgm:cxn modelId="{ADCA4D81-669B-449A-9ECE-667FC42003F3}" type="presParOf" srcId="{79E52AB6-9EAF-418C-B429-B388B3EDCC5D}" destId="{713201E9-548D-405A-B2CC-FD3791CE3ED4}" srcOrd="5" destOrd="0" presId="urn:microsoft.com/office/officeart/2005/8/layout/vList2"/>
    <dgm:cxn modelId="{6BAC1265-C59B-455C-9994-856527F7D3C9}" type="presParOf" srcId="{79E52AB6-9EAF-418C-B429-B388B3EDCC5D}" destId="{0F479261-A2B8-4FF9-87BB-54F910BD8593}" srcOrd="6" destOrd="0" presId="urn:microsoft.com/office/officeart/2005/8/layout/vList2"/>
    <dgm:cxn modelId="{92469BF4-15F4-4FF5-AF30-44CAC5D7BB9D}" type="presParOf" srcId="{79E52AB6-9EAF-418C-B429-B388B3EDCC5D}" destId="{DC54164A-837C-4340-B302-4B72A8E7F56B}" srcOrd="7" destOrd="0" presId="urn:microsoft.com/office/officeart/2005/8/layout/vList2"/>
    <dgm:cxn modelId="{0E1D115F-C1FF-4EE0-8076-3AA35B06C868}" type="presParOf" srcId="{79E52AB6-9EAF-418C-B429-B388B3EDCC5D}" destId="{2DB0ECA3-D3C4-48CE-8682-5DE40250E0B4}" srcOrd="8" destOrd="0" presId="urn:microsoft.com/office/officeart/2005/8/layout/vList2"/>
    <dgm:cxn modelId="{AE3A3833-A4D8-4F88-9F51-B358BD6B0471}" type="presParOf" srcId="{79E52AB6-9EAF-418C-B429-B388B3EDCC5D}" destId="{20CF9561-133E-4AD0-83CE-A91E7B48142B}"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C5660-1D5F-4096-9366-DE280FE907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5EC47A6C-A46D-432F-A584-0912366A11E3}">
      <dgm:prSet phldrT="[Metin]"/>
      <dgm:spPr>
        <a:solidFill>
          <a:schemeClr val="accent3">
            <a:lumMod val="20000"/>
            <a:lumOff val="80000"/>
          </a:schemeClr>
        </a:solidFill>
      </dgm:spPr>
      <dgm:t>
        <a:bodyPr/>
        <a:lstStyle/>
        <a:p>
          <a:r>
            <a:rPr lang="tr-TR" dirty="0" smtClean="0">
              <a:solidFill>
                <a:srgbClr val="FF0000"/>
              </a:solidFill>
            </a:rPr>
            <a:t>Erken Ödeme Tazminatı</a:t>
          </a:r>
          <a:endParaRPr lang="tr-TR" dirty="0">
            <a:solidFill>
              <a:srgbClr val="FF0000"/>
            </a:solidFill>
          </a:endParaRPr>
        </a:p>
      </dgm:t>
    </dgm:pt>
    <dgm:pt modelId="{CEED8BC4-A63B-487D-8585-45FFAC9DB412}" type="parTrans" cxnId="{B46E0531-BAAC-4A70-BA53-0307E7C86780}">
      <dgm:prSet/>
      <dgm:spPr/>
      <dgm:t>
        <a:bodyPr/>
        <a:lstStyle/>
        <a:p>
          <a:endParaRPr lang="tr-TR"/>
        </a:p>
      </dgm:t>
    </dgm:pt>
    <dgm:pt modelId="{23F19EFA-240D-4CEF-A28B-5AD12FD0AB28}" type="sibTrans" cxnId="{B46E0531-BAAC-4A70-BA53-0307E7C86780}">
      <dgm:prSet/>
      <dgm:spPr/>
      <dgm:t>
        <a:bodyPr/>
        <a:lstStyle/>
        <a:p>
          <a:endParaRPr lang="tr-TR"/>
        </a:p>
      </dgm:t>
    </dgm:pt>
    <dgm:pt modelId="{2784A545-4CC4-4E64-ABF5-312343D24C46}">
      <dgm:prSet phldrT="[Metin]" custT="1"/>
      <dgm:spPr/>
      <dgm:t>
        <a:bodyPr/>
        <a:lstStyle/>
        <a:p>
          <a:r>
            <a:rPr lang="tr-TR" sz="1200" b="1" dirty="0" smtClean="0">
              <a:solidFill>
                <a:schemeClr val="bg1"/>
              </a:solidFill>
            </a:rPr>
            <a:t>Bir  taksit tutarından az olmamak kaydıyla herhangi bir tutarın erken ödenmesi</a:t>
          </a:r>
        </a:p>
      </dgm:t>
    </dgm:pt>
    <dgm:pt modelId="{2131DDF6-8FEC-4264-A04D-80398698001C}" type="parTrans" cxnId="{FF08FEBA-D1F8-45CE-BCCE-EB88A5B42DF3}">
      <dgm:prSet/>
      <dgm:spPr/>
      <dgm:t>
        <a:bodyPr/>
        <a:lstStyle/>
        <a:p>
          <a:endParaRPr lang="tr-TR"/>
        </a:p>
      </dgm:t>
    </dgm:pt>
    <dgm:pt modelId="{13C7D068-84C7-4B07-BC8E-7C4B0684FF14}" type="sibTrans" cxnId="{FF08FEBA-D1F8-45CE-BCCE-EB88A5B42DF3}">
      <dgm:prSet/>
      <dgm:spPr/>
      <dgm:t>
        <a:bodyPr/>
        <a:lstStyle/>
        <a:p>
          <a:endParaRPr lang="tr-TR"/>
        </a:p>
      </dgm:t>
    </dgm:pt>
    <dgm:pt modelId="{3E20105D-DFAB-4220-A1D0-EEB98B2EA9EC}">
      <dgm:prSet phldrT="[Metin]" custT="1"/>
      <dgm:spPr/>
      <dgm:t>
        <a:bodyPr/>
        <a:lstStyle/>
        <a:p>
          <a:r>
            <a:rPr lang="tr-TR" sz="1200" dirty="0" smtClean="0"/>
            <a:t>Borçlanılan tutarın tamamının ödenmesi</a:t>
          </a:r>
          <a:endParaRPr lang="tr-TR" sz="1200" dirty="0"/>
        </a:p>
      </dgm:t>
    </dgm:pt>
    <dgm:pt modelId="{7E49D853-F5B6-4883-8C94-F2A58216F1D8}" type="parTrans" cxnId="{21C70BAE-852D-4451-A5C2-27BCBCC62C4E}">
      <dgm:prSet/>
      <dgm:spPr/>
      <dgm:t>
        <a:bodyPr/>
        <a:lstStyle/>
        <a:p>
          <a:endParaRPr lang="tr-TR"/>
        </a:p>
      </dgm:t>
    </dgm:pt>
    <dgm:pt modelId="{62BEBB85-65DB-4D03-B19A-334D61B25145}" type="sibTrans" cxnId="{21C70BAE-852D-4451-A5C2-27BCBCC62C4E}">
      <dgm:prSet/>
      <dgm:spPr/>
      <dgm:t>
        <a:bodyPr/>
        <a:lstStyle/>
        <a:p>
          <a:endParaRPr lang="tr-TR"/>
        </a:p>
      </dgm:t>
    </dgm:pt>
    <dgm:pt modelId="{40B8B93C-D39A-4ACC-9BF2-0CAE5C6626FC}">
      <dgm:prSet phldrT="[Metin]" custT="1"/>
      <dgm:spPr/>
      <dgm:t>
        <a:bodyPr/>
        <a:lstStyle/>
        <a:p>
          <a:r>
            <a:rPr lang="tr-TR" sz="1200" dirty="0" smtClean="0"/>
            <a:t>Kredinin faiz oranında tüketici lehine mutabık kalınarak değişiklik yapılması(Yeniden finansman)</a:t>
          </a:r>
          <a:endParaRPr lang="tr-TR" sz="1200" dirty="0"/>
        </a:p>
      </dgm:t>
    </dgm:pt>
    <dgm:pt modelId="{1E6B5BEB-6B72-44D8-9343-18F1105280B5}" type="parTrans" cxnId="{058719AD-1DF6-49AE-8224-B919136C5BEE}">
      <dgm:prSet/>
      <dgm:spPr/>
      <dgm:t>
        <a:bodyPr/>
        <a:lstStyle/>
        <a:p>
          <a:endParaRPr lang="tr-TR"/>
        </a:p>
      </dgm:t>
    </dgm:pt>
    <dgm:pt modelId="{E9AFE2A6-1C82-46DF-B091-67D9D10837C2}" type="sibTrans" cxnId="{058719AD-1DF6-49AE-8224-B919136C5BEE}">
      <dgm:prSet/>
      <dgm:spPr/>
      <dgm:t>
        <a:bodyPr/>
        <a:lstStyle/>
        <a:p>
          <a:endParaRPr lang="tr-TR"/>
        </a:p>
      </dgm:t>
    </dgm:pt>
    <dgm:pt modelId="{A9310DB4-F8F1-4BEF-BAE5-D19D2B342942}" type="pres">
      <dgm:prSet presAssocID="{429C5660-1D5F-4096-9366-DE280FE9075A}" presName="cycle" presStyleCnt="0">
        <dgm:presLayoutVars>
          <dgm:chMax val="1"/>
          <dgm:dir/>
          <dgm:animLvl val="ctr"/>
          <dgm:resizeHandles val="exact"/>
        </dgm:presLayoutVars>
      </dgm:prSet>
      <dgm:spPr/>
      <dgm:t>
        <a:bodyPr/>
        <a:lstStyle/>
        <a:p>
          <a:endParaRPr lang="tr-TR"/>
        </a:p>
      </dgm:t>
    </dgm:pt>
    <dgm:pt modelId="{7FC64ABE-4337-4561-83FA-D11EE0727FE8}" type="pres">
      <dgm:prSet presAssocID="{5EC47A6C-A46D-432F-A584-0912366A11E3}" presName="centerShape" presStyleLbl="node0" presStyleIdx="0" presStyleCnt="1"/>
      <dgm:spPr/>
      <dgm:t>
        <a:bodyPr/>
        <a:lstStyle/>
        <a:p>
          <a:endParaRPr lang="tr-TR"/>
        </a:p>
      </dgm:t>
    </dgm:pt>
    <dgm:pt modelId="{1A2608CE-10FC-4267-A08C-93E547167630}" type="pres">
      <dgm:prSet presAssocID="{2131DDF6-8FEC-4264-A04D-80398698001C}" presName="parTrans" presStyleLbl="bgSibTrans2D1" presStyleIdx="0" presStyleCnt="3"/>
      <dgm:spPr/>
      <dgm:t>
        <a:bodyPr/>
        <a:lstStyle/>
        <a:p>
          <a:endParaRPr lang="tr-TR"/>
        </a:p>
      </dgm:t>
    </dgm:pt>
    <dgm:pt modelId="{7250362A-743A-426B-931E-00248337B174}" type="pres">
      <dgm:prSet presAssocID="{2784A545-4CC4-4E64-ABF5-312343D24C46}" presName="node" presStyleLbl="node1" presStyleIdx="0" presStyleCnt="3">
        <dgm:presLayoutVars>
          <dgm:bulletEnabled val="1"/>
        </dgm:presLayoutVars>
      </dgm:prSet>
      <dgm:spPr/>
      <dgm:t>
        <a:bodyPr/>
        <a:lstStyle/>
        <a:p>
          <a:endParaRPr lang="tr-TR"/>
        </a:p>
      </dgm:t>
    </dgm:pt>
    <dgm:pt modelId="{23E2BBA2-1833-4B49-8F86-CBCDC9B2A7C6}" type="pres">
      <dgm:prSet presAssocID="{7E49D853-F5B6-4883-8C94-F2A58216F1D8}" presName="parTrans" presStyleLbl="bgSibTrans2D1" presStyleIdx="1" presStyleCnt="3"/>
      <dgm:spPr/>
      <dgm:t>
        <a:bodyPr/>
        <a:lstStyle/>
        <a:p>
          <a:endParaRPr lang="tr-TR"/>
        </a:p>
      </dgm:t>
    </dgm:pt>
    <dgm:pt modelId="{818F4976-9126-467D-AD80-52B03C8DF6DA}" type="pres">
      <dgm:prSet presAssocID="{3E20105D-DFAB-4220-A1D0-EEB98B2EA9EC}" presName="node" presStyleLbl="node1" presStyleIdx="1" presStyleCnt="3">
        <dgm:presLayoutVars>
          <dgm:bulletEnabled val="1"/>
        </dgm:presLayoutVars>
      </dgm:prSet>
      <dgm:spPr/>
      <dgm:t>
        <a:bodyPr/>
        <a:lstStyle/>
        <a:p>
          <a:endParaRPr lang="tr-TR"/>
        </a:p>
      </dgm:t>
    </dgm:pt>
    <dgm:pt modelId="{F0F4E2AD-68E9-48BB-9698-DF556E21F66F}" type="pres">
      <dgm:prSet presAssocID="{1E6B5BEB-6B72-44D8-9343-18F1105280B5}" presName="parTrans" presStyleLbl="bgSibTrans2D1" presStyleIdx="2" presStyleCnt="3"/>
      <dgm:spPr/>
      <dgm:t>
        <a:bodyPr/>
        <a:lstStyle/>
        <a:p>
          <a:endParaRPr lang="tr-TR"/>
        </a:p>
      </dgm:t>
    </dgm:pt>
    <dgm:pt modelId="{DAAF44E2-E1DE-4F60-BE38-EA7B9AA28A05}" type="pres">
      <dgm:prSet presAssocID="{40B8B93C-D39A-4ACC-9BF2-0CAE5C6626FC}" presName="node" presStyleLbl="node1" presStyleIdx="2" presStyleCnt="3" custScaleX="104501" custScaleY="150243">
        <dgm:presLayoutVars>
          <dgm:bulletEnabled val="1"/>
        </dgm:presLayoutVars>
      </dgm:prSet>
      <dgm:spPr/>
      <dgm:t>
        <a:bodyPr/>
        <a:lstStyle/>
        <a:p>
          <a:endParaRPr lang="tr-TR"/>
        </a:p>
      </dgm:t>
    </dgm:pt>
  </dgm:ptLst>
  <dgm:cxnLst>
    <dgm:cxn modelId="{DB216717-5C08-4F89-BC50-D44114C99DD9}" type="presOf" srcId="{3E20105D-DFAB-4220-A1D0-EEB98B2EA9EC}" destId="{818F4976-9126-467D-AD80-52B03C8DF6DA}" srcOrd="0" destOrd="0" presId="urn:microsoft.com/office/officeart/2005/8/layout/radial4"/>
    <dgm:cxn modelId="{B83FEAF7-EC86-4AB6-934C-1E9F668336C3}" type="presOf" srcId="{5EC47A6C-A46D-432F-A584-0912366A11E3}" destId="{7FC64ABE-4337-4561-83FA-D11EE0727FE8}" srcOrd="0" destOrd="0" presId="urn:microsoft.com/office/officeart/2005/8/layout/radial4"/>
    <dgm:cxn modelId="{32EF05CE-1BFF-44C6-8080-CF696C145E4F}" type="presOf" srcId="{7E49D853-F5B6-4883-8C94-F2A58216F1D8}" destId="{23E2BBA2-1833-4B49-8F86-CBCDC9B2A7C6}" srcOrd="0" destOrd="0" presId="urn:microsoft.com/office/officeart/2005/8/layout/radial4"/>
    <dgm:cxn modelId="{058719AD-1DF6-49AE-8224-B919136C5BEE}" srcId="{5EC47A6C-A46D-432F-A584-0912366A11E3}" destId="{40B8B93C-D39A-4ACC-9BF2-0CAE5C6626FC}" srcOrd="2" destOrd="0" parTransId="{1E6B5BEB-6B72-44D8-9343-18F1105280B5}" sibTransId="{E9AFE2A6-1C82-46DF-B091-67D9D10837C2}"/>
    <dgm:cxn modelId="{905CA2B8-55BD-4BBF-B17A-78A589333A14}" type="presOf" srcId="{40B8B93C-D39A-4ACC-9BF2-0CAE5C6626FC}" destId="{DAAF44E2-E1DE-4F60-BE38-EA7B9AA28A05}" srcOrd="0" destOrd="0" presId="urn:microsoft.com/office/officeart/2005/8/layout/radial4"/>
    <dgm:cxn modelId="{B46E0531-BAAC-4A70-BA53-0307E7C86780}" srcId="{429C5660-1D5F-4096-9366-DE280FE9075A}" destId="{5EC47A6C-A46D-432F-A584-0912366A11E3}" srcOrd="0" destOrd="0" parTransId="{CEED8BC4-A63B-487D-8585-45FFAC9DB412}" sibTransId="{23F19EFA-240D-4CEF-A28B-5AD12FD0AB28}"/>
    <dgm:cxn modelId="{ED244F88-FBEE-4A80-AC85-FDFEC6EC74D4}" type="presOf" srcId="{2784A545-4CC4-4E64-ABF5-312343D24C46}" destId="{7250362A-743A-426B-931E-00248337B174}" srcOrd="0" destOrd="0" presId="urn:microsoft.com/office/officeart/2005/8/layout/radial4"/>
    <dgm:cxn modelId="{07944E7F-056D-48B4-9D6E-9FBF4653BE11}" type="presOf" srcId="{429C5660-1D5F-4096-9366-DE280FE9075A}" destId="{A9310DB4-F8F1-4BEF-BAE5-D19D2B342942}" srcOrd="0" destOrd="0" presId="urn:microsoft.com/office/officeart/2005/8/layout/radial4"/>
    <dgm:cxn modelId="{55D88F33-0977-45D3-873D-452119F4DFC1}" type="presOf" srcId="{2131DDF6-8FEC-4264-A04D-80398698001C}" destId="{1A2608CE-10FC-4267-A08C-93E547167630}" srcOrd="0" destOrd="0" presId="urn:microsoft.com/office/officeart/2005/8/layout/radial4"/>
    <dgm:cxn modelId="{FF08FEBA-D1F8-45CE-BCCE-EB88A5B42DF3}" srcId="{5EC47A6C-A46D-432F-A584-0912366A11E3}" destId="{2784A545-4CC4-4E64-ABF5-312343D24C46}" srcOrd="0" destOrd="0" parTransId="{2131DDF6-8FEC-4264-A04D-80398698001C}" sibTransId="{13C7D068-84C7-4B07-BC8E-7C4B0684FF14}"/>
    <dgm:cxn modelId="{1776611D-1CD3-4576-957D-19B75B040A02}" type="presOf" srcId="{1E6B5BEB-6B72-44D8-9343-18F1105280B5}" destId="{F0F4E2AD-68E9-48BB-9698-DF556E21F66F}" srcOrd="0" destOrd="0" presId="urn:microsoft.com/office/officeart/2005/8/layout/radial4"/>
    <dgm:cxn modelId="{21C70BAE-852D-4451-A5C2-27BCBCC62C4E}" srcId="{5EC47A6C-A46D-432F-A584-0912366A11E3}" destId="{3E20105D-DFAB-4220-A1D0-EEB98B2EA9EC}" srcOrd="1" destOrd="0" parTransId="{7E49D853-F5B6-4883-8C94-F2A58216F1D8}" sibTransId="{62BEBB85-65DB-4D03-B19A-334D61B25145}"/>
    <dgm:cxn modelId="{8DBA05D6-1BD1-48C1-A1B6-C12CB093FDDC}" type="presParOf" srcId="{A9310DB4-F8F1-4BEF-BAE5-D19D2B342942}" destId="{7FC64ABE-4337-4561-83FA-D11EE0727FE8}" srcOrd="0" destOrd="0" presId="urn:microsoft.com/office/officeart/2005/8/layout/radial4"/>
    <dgm:cxn modelId="{3CE5FE7A-7330-4EBA-8131-C2631BD7F66B}" type="presParOf" srcId="{A9310DB4-F8F1-4BEF-BAE5-D19D2B342942}" destId="{1A2608CE-10FC-4267-A08C-93E547167630}" srcOrd="1" destOrd="0" presId="urn:microsoft.com/office/officeart/2005/8/layout/radial4"/>
    <dgm:cxn modelId="{B84FB759-F0D9-488D-8366-CCDA340141CB}" type="presParOf" srcId="{A9310DB4-F8F1-4BEF-BAE5-D19D2B342942}" destId="{7250362A-743A-426B-931E-00248337B174}" srcOrd="2" destOrd="0" presId="urn:microsoft.com/office/officeart/2005/8/layout/radial4"/>
    <dgm:cxn modelId="{A9081769-9BB0-436F-B8A4-D1251BC2A667}" type="presParOf" srcId="{A9310DB4-F8F1-4BEF-BAE5-D19D2B342942}" destId="{23E2BBA2-1833-4B49-8F86-CBCDC9B2A7C6}" srcOrd="3" destOrd="0" presId="urn:microsoft.com/office/officeart/2005/8/layout/radial4"/>
    <dgm:cxn modelId="{7FB5DB4D-4709-4D77-A3AE-2F8E501A797B}" type="presParOf" srcId="{A9310DB4-F8F1-4BEF-BAE5-D19D2B342942}" destId="{818F4976-9126-467D-AD80-52B03C8DF6DA}" srcOrd="4" destOrd="0" presId="urn:microsoft.com/office/officeart/2005/8/layout/radial4"/>
    <dgm:cxn modelId="{A4C32AB5-4E79-460B-AD15-3464139B5198}" type="presParOf" srcId="{A9310DB4-F8F1-4BEF-BAE5-D19D2B342942}" destId="{F0F4E2AD-68E9-48BB-9698-DF556E21F66F}" srcOrd="5" destOrd="0" presId="urn:microsoft.com/office/officeart/2005/8/layout/radial4"/>
    <dgm:cxn modelId="{AA9A0338-AF61-4DE5-B159-E1088FFD71DD}" type="presParOf" srcId="{A9310DB4-F8F1-4BEF-BAE5-D19D2B342942}" destId="{DAAF44E2-E1DE-4F60-BE38-EA7B9AA28A0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24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tr-TR"/>
          </a:p>
        </p:txBody>
      </p:sp>
      <p:sp>
        <p:nvSpPr>
          <p:cNvPr id="57241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tr-TR"/>
          </a:p>
        </p:txBody>
      </p:sp>
      <p:sp>
        <p:nvSpPr>
          <p:cNvPr id="57242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tr-TR"/>
          </a:p>
        </p:txBody>
      </p:sp>
      <p:sp>
        <p:nvSpPr>
          <p:cNvPr id="57242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81F2DDAB-0E8D-4C2A-92A8-BC4D605EF392}" type="slidenum">
              <a:rPr lang="tr-TR" altLang="tr-TR"/>
              <a:pPr>
                <a:defRPr/>
              </a:pPr>
              <a:t>‹#›</a:t>
            </a:fld>
            <a:endParaRPr lang="tr-TR" altLang="tr-TR"/>
          </a:p>
        </p:txBody>
      </p:sp>
    </p:spTree>
    <p:extLst>
      <p:ext uri="{BB962C8B-B14F-4D97-AF65-F5344CB8AC3E}">
        <p14:creationId xmlns:p14="http://schemas.microsoft.com/office/powerpoint/2010/main" val="1682391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tr-TR"/>
          </a:p>
        </p:txBody>
      </p:sp>
      <p:sp>
        <p:nvSpPr>
          <p:cNvPr id="1802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tr-TR"/>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8023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tr-TR"/>
          </a:p>
        </p:txBody>
      </p:sp>
      <p:sp>
        <p:nvSpPr>
          <p:cNvPr id="18023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89DBC407-B76A-4803-AE8D-2E2929A653C4}" type="slidenum">
              <a:rPr lang="tr-TR" altLang="tr-TR"/>
              <a:pPr>
                <a:defRPr/>
              </a:pPr>
              <a:t>‹#›</a:t>
            </a:fld>
            <a:endParaRPr lang="tr-TR" altLang="tr-TR"/>
          </a:p>
        </p:txBody>
      </p:sp>
    </p:spTree>
    <p:extLst>
      <p:ext uri="{BB962C8B-B14F-4D97-AF65-F5344CB8AC3E}">
        <p14:creationId xmlns:p14="http://schemas.microsoft.com/office/powerpoint/2010/main" val="86178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bulten.bddk.org.tr/TuketiciVeriler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Görüntüsü Yer Tutucusu 1"/>
          <p:cNvSpPr>
            <a:spLocks noGrp="1" noRot="1" noChangeAspect="1" noTextEdit="1"/>
          </p:cNvSpPr>
          <p:nvPr>
            <p:ph type="sldImg"/>
          </p:nvPr>
        </p:nvSpPr>
        <p:spPr>
          <a:ln/>
        </p:spPr>
      </p:sp>
      <p:sp>
        <p:nvSpPr>
          <p:cNvPr id="1741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anose="020B0604020202020204" pitchFamily="34" charset="0"/>
            </a:endParaRPr>
          </a:p>
        </p:txBody>
      </p:sp>
      <p:sp>
        <p:nvSpPr>
          <p:cNvPr id="1741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F1D667-596B-4288-89C5-A91F21105603}" type="slidenum">
              <a:rPr lang="tr-TR" altLang="tr-TR"/>
              <a:pPr>
                <a:spcBef>
                  <a:spcPct val="0"/>
                </a:spcBef>
              </a:pPr>
              <a:t>1</a:t>
            </a:fld>
            <a:endParaRPr lang="tr-TR" altLang="tr-TR"/>
          </a:p>
        </p:txBody>
      </p:sp>
    </p:spTree>
    <p:extLst>
      <p:ext uri="{BB962C8B-B14F-4D97-AF65-F5344CB8AC3E}">
        <p14:creationId xmlns:p14="http://schemas.microsoft.com/office/powerpoint/2010/main" val="2814813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kern="1200" baseline="0" dirty="0" smtClean="0">
              <a:solidFill>
                <a:schemeClr val="tx1"/>
              </a:solidFill>
              <a:effectLst/>
              <a:latin typeface="Arial" charset="0"/>
              <a:ea typeface="+mn-ea"/>
              <a:cs typeface="+mn-cs"/>
            </a:endParaRPr>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12</a:t>
            </a:fld>
            <a:endParaRPr lang="tr-TR" altLang="tr-TR"/>
          </a:p>
        </p:txBody>
      </p:sp>
    </p:spTree>
    <p:extLst>
      <p:ext uri="{BB962C8B-B14F-4D97-AF65-F5344CB8AC3E}">
        <p14:creationId xmlns:p14="http://schemas.microsoft.com/office/powerpoint/2010/main" val="1184038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a:ln/>
        </p:spPr>
      </p:sp>
      <p:sp>
        <p:nvSpPr>
          <p:cNvPr id="4403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dirty="0" smtClean="0"/>
              <a:t>Yönetmeliğin yürütülmesinden sorumlu olan BDDK söz konusu ücrete ilişkin binde 5 sınırının BSMV vb. kamusal yükümlülükler hariç olarak belirlenmesi gerektiğini değerlendirmektedir.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200" b="0" dirty="0" smtClean="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0" dirty="0" smtClean="0">
                <a:solidFill>
                  <a:schemeClr val="tx1"/>
                </a:solidFill>
              </a:rPr>
              <a:t>Yönetmelikte belirlenen ve </a:t>
            </a:r>
            <a:r>
              <a:rPr lang="tr-TR" sz="1200" b="0" u="sng" dirty="0" smtClean="0">
                <a:solidFill>
                  <a:schemeClr val="tx1"/>
                </a:solidFill>
              </a:rPr>
              <a:t>azami sınırı aşan tahsis ücreti tahsilatlarına ilişkin olarak </a:t>
            </a:r>
            <a:r>
              <a:rPr lang="tr-TR" sz="1200" b="0" dirty="0" smtClean="0">
                <a:solidFill>
                  <a:schemeClr val="tx1"/>
                </a:solidFill>
              </a:rPr>
              <a:t>verilecek iade kararlarında; BSMV konusunun bankaların lehlerine aldıkları ücretler olduğu ve iade kararları sonucunda böyle bir ücretin hiç alınmaması gerektiğine karar verileceği dikkate alındığında, </a:t>
            </a:r>
            <a:r>
              <a:rPr lang="tr-TR" sz="1200" dirty="0" smtClean="0">
                <a:solidFill>
                  <a:srgbClr val="FF0000"/>
                </a:solidFill>
              </a:rPr>
              <a:t>tüketiciye yüklenen söz konusu ücretlerin iadesinde vergiler dahil tutar üzerinden karar verilmesi gerekmektedir. </a:t>
            </a:r>
            <a:endParaRPr lang="tr-TR" sz="1200" b="0" dirty="0" smtClean="0">
              <a:solidFill>
                <a:srgbClr val="FF0000"/>
              </a:solidFill>
            </a:endParaRPr>
          </a:p>
          <a:p>
            <a:endParaRPr lang="tr-TR" altLang="tr-TR" dirty="0" smtClean="0">
              <a:latin typeface="Arial" panose="020B0604020202020204" pitchFamily="34" charset="0"/>
            </a:endParaRPr>
          </a:p>
        </p:txBody>
      </p:sp>
      <p:sp>
        <p:nvSpPr>
          <p:cNvPr id="4403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F274FA-3842-4B40-B24A-5722B5DC5004}" type="slidenum">
              <a:rPr lang="tr-TR" altLang="tr-TR"/>
              <a:pPr>
                <a:spcBef>
                  <a:spcPct val="0"/>
                </a:spcBef>
              </a:pPr>
              <a:t>13</a:t>
            </a:fld>
            <a:endParaRPr lang="tr-TR" altLang="tr-TR"/>
          </a:p>
        </p:txBody>
      </p:sp>
    </p:spTree>
    <p:extLst>
      <p:ext uri="{BB962C8B-B14F-4D97-AF65-F5344CB8AC3E}">
        <p14:creationId xmlns:p14="http://schemas.microsoft.com/office/powerpoint/2010/main" val="113383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a:ln/>
        </p:spPr>
      </p:sp>
      <p:sp>
        <p:nvSpPr>
          <p:cNvPr id="4403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baseline="0" dirty="0" smtClean="0"/>
              <a:t>Toplu faturalar ekinde ayrıca bir tüketici liste var ise bunun ile ispatlanmış olacaktır. Diğer türlü bilirkişi marifeti gerek.</a:t>
            </a:r>
          </a:p>
          <a:p>
            <a:endParaRPr lang="tr-TR" baseline="0" dirty="0" smtClean="0"/>
          </a:p>
          <a:p>
            <a:endParaRPr lang="tr-TR" baseline="0" dirty="0" smtClean="0"/>
          </a:p>
          <a:p>
            <a:r>
              <a:rPr lang="tr-TR" baseline="0" dirty="0" smtClean="0"/>
              <a:t>Sermaye Piyasası Kurumu tarafından hazırlanan </a:t>
            </a:r>
            <a:r>
              <a:rPr lang="tr-TR" sz="1200" b="0" i="0" kern="1200" dirty="0" smtClean="0">
                <a:solidFill>
                  <a:schemeClr val="tx1"/>
                </a:solidFill>
                <a:effectLst/>
                <a:latin typeface="Arial" charset="0"/>
                <a:ea typeface="+mn-ea"/>
                <a:cs typeface="+mn-cs"/>
              </a:rPr>
              <a:t>Gayrimenkul Değerleme Asgari Ücretleri Tarifeleri </a:t>
            </a:r>
            <a:r>
              <a:rPr lang="tr-TR" baseline="0" dirty="0" smtClean="0"/>
              <a:t>her yıl </a:t>
            </a:r>
            <a:r>
              <a:rPr lang="tr-TR" sz="1200" b="0" i="0" kern="1200" dirty="0" smtClean="0">
                <a:solidFill>
                  <a:schemeClr val="tx1"/>
                </a:solidFill>
                <a:effectLst/>
                <a:latin typeface="Arial" charset="0"/>
                <a:ea typeface="+mn-ea"/>
                <a:cs typeface="+mn-cs"/>
              </a:rPr>
              <a:t>Resmi Gazetede yayımlanarak yürürlüğe giriyor.</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b="0" i="0" kern="1200" dirty="0" smtClean="0">
                <a:solidFill>
                  <a:schemeClr val="tx1"/>
                </a:solidFill>
                <a:effectLst/>
                <a:latin typeface="Arial" charset="0"/>
                <a:ea typeface="+mn-ea"/>
                <a:cs typeface="+mn-cs"/>
              </a:rPr>
              <a:t>2017 Yılı tarifesine göre </a:t>
            </a:r>
            <a:r>
              <a:rPr lang="tr-TR" sz="1200" b="1" i="0" u="sng" kern="1200" dirty="0" smtClean="0">
                <a:solidFill>
                  <a:schemeClr val="tx1"/>
                </a:solidFill>
                <a:effectLst/>
                <a:latin typeface="Arial" charset="0"/>
                <a:ea typeface="+mn-ea"/>
                <a:cs typeface="+mn-cs"/>
              </a:rPr>
              <a:t>en düşük</a:t>
            </a:r>
            <a:r>
              <a:rPr lang="tr-TR" sz="1200" b="1" i="0" kern="1200" dirty="0" smtClean="0">
                <a:solidFill>
                  <a:schemeClr val="tx1"/>
                </a:solidFill>
                <a:effectLst/>
                <a:latin typeface="Arial" charset="0"/>
                <a:ea typeface="+mn-ea"/>
                <a:cs typeface="+mn-cs"/>
              </a:rPr>
              <a:t> </a:t>
            </a:r>
            <a:r>
              <a:rPr lang="tr-TR" sz="1200" b="0" i="0" kern="1200" dirty="0" smtClean="0">
                <a:solidFill>
                  <a:schemeClr val="tx1"/>
                </a:solidFill>
                <a:effectLst/>
                <a:latin typeface="Arial" charset="0"/>
                <a:ea typeface="+mn-ea"/>
                <a:cs typeface="+mn-cs"/>
              </a:rPr>
              <a:t>Gayrimenkul Değerleme Ücreti </a:t>
            </a:r>
            <a:r>
              <a:rPr lang="tr-TR" sz="1200" b="0" i="0" kern="1200" baseline="0" dirty="0" smtClean="0">
                <a:solidFill>
                  <a:schemeClr val="tx1"/>
                </a:solidFill>
                <a:effectLst/>
                <a:latin typeface="Arial" charset="0"/>
                <a:ea typeface="+mn-ea"/>
                <a:cs typeface="+mn-cs"/>
              </a:rPr>
              <a:t>(1-250 m</a:t>
            </a:r>
            <a:r>
              <a:rPr lang="tr-TR" sz="1200" b="0" i="0" kern="1200" baseline="30000" dirty="0" smtClean="0">
                <a:solidFill>
                  <a:schemeClr val="tx1"/>
                </a:solidFill>
                <a:effectLst/>
                <a:latin typeface="Arial" charset="0"/>
                <a:ea typeface="+mn-ea"/>
                <a:cs typeface="+mn-cs"/>
              </a:rPr>
              <a:t>2</a:t>
            </a:r>
            <a:r>
              <a:rPr lang="tr-TR" sz="1200" b="0" i="0" kern="1200" baseline="0" dirty="0" smtClean="0">
                <a:solidFill>
                  <a:schemeClr val="tx1"/>
                </a:solidFill>
                <a:effectLst/>
                <a:latin typeface="Arial" charset="0"/>
                <a:ea typeface="+mn-ea"/>
                <a:cs typeface="+mn-cs"/>
              </a:rPr>
              <a:t>) için </a:t>
            </a:r>
            <a:r>
              <a:rPr lang="tr-TR" sz="1200" b="0" i="0" kern="1200" dirty="0" smtClean="0">
                <a:solidFill>
                  <a:schemeClr val="tx1"/>
                </a:solidFill>
                <a:effectLst/>
                <a:latin typeface="Arial" charset="0"/>
                <a:ea typeface="+mn-ea"/>
                <a:cs typeface="+mn-cs"/>
              </a:rPr>
              <a:t>” Konut ” olarak 445.,-TL belirlenmiş.</a:t>
            </a:r>
          </a:p>
          <a:p>
            <a:pPr marL="0" marR="0" indent="0" algn="l" defTabSz="914400" rtl="0" eaLnBrk="0" fontAlgn="base" latinLnBrk="0" hangingPunct="0">
              <a:lnSpc>
                <a:spcPct val="100000"/>
              </a:lnSpc>
              <a:spcBef>
                <a:spcPct val="30000"/>
              </a:spcBef>
              <a:spcAft>
                <a:spcPct val="0"/>
              </a:spcAft>
              <a:buClrTx/>
              <a:buSzTx/>
              <a:buFontTx/>
              <a:buNone/>
              <a:tabLst/>
              <a:defRPr/>
            </a:pPr>
            <a:endParaRPr lang="tr-TR" altLang="tr-TR" dirty="0" smtClean="0">
              <a:latin typeface="Arial" panose="020B0604020202020204" pitchFamily="34" charset="0"/>
            </a:endParaRPr>
          </a:p>
        </p:txBody>
      </p:sp>
      <p:sp>
        <p:nvSpPr>
          <p:cNvPr id="4403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F274FA-3842-4B40-B24A-5722B5DC5004}" type="slidenum">
              <a:rPr lang="tr-TR" altLang="tr-TR"/>
              <a:pPr>
                <a:spcBef>
                  <a:spcPct val="0"/>
                </a:spcBef>
              </a:pPr>
              <a:t>14</a:t>
            </a:fld>
            <a:endParaRPr lang="tr-TR" altLang="tr-TR"/>
          </a:p>
        </p:txBody>
      </p:sp>
    </p:spTree>
    <p:extLst>
      <p:ext uri="{BB962C8B-B14F-4D97-AF65-F5344CB8AC3E}">
        <p14:creationId xmlns:p14="http://schemas.microsoft.com/office/powerpoint/2010/main" val="390616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a:ln/>
        </p:spPr>
      </p:sp>
      <p:sp>
        <p:nvSpPr>
          <p:cNvPr id="4403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tr-TR" sz="1200" b="0" i="0" u="none" strike="noStrike" kern="1200" cap="none" spc="0" normalizeH="0" baseline="0" noProof="0" dirty="0" smtClean="0">
                <a:ln>
                  <a:noFill/>
                </a:ln>
                <a:effectLst/>
                <a:uLnTx/>
                <a:uFillTx/>
                <a:ea typeface="+mn-ea"/>
                <a:cs typeface="+mn-cs"/>
              </a:rPr>
              <a:t>Bu konuda 2014/17/EU sayılı AB direktifinde de “</a:t>
            </a:r>
            <a:r>
              <a:rPr kumimoji="0" lang="tr-TR" sz="1200" b="0" i="1" u="none" strike="noStrike" kern="1200" cap="none" spc="0" normalizeH="0" baseline="0" noProof="0" dirty="0" smtClean="0">
                <a:ln>
                  <a:noFill/>
                </a:ln>
                <a:effectLst/>
                <a:uLnTx/>
                <a:uFillTx/>
                <a:ea typeface="+mn-ea"/>
                <a:cs typeface="+mn-cs"/>
              </a:rPr>
              <a:t>uygun süre</a:t>
            </a:r>
            <a:r>
              <a:rPr kumimoji="0" lang="tr-TR" sz="1200" b="0" i="0" u="none" strike="noStrike" kern="1200" cap="none" spc="0" normalizeH="0" baseline="0" noProof="0" dirty="0" smtClean="0">
                <a:ln>
                  <a:noFill/>
                </a:ln>
                <a:effectLst/>
                <a:uLnTx/>
                <a:uFillTx/>
                <a:ea typeface="+mn-ea"/>
                <a:cs typeface="+mn-cs"/>
              </a:rPr>
              <a:t>” ifadesi yer almakta olup, söz konusu direktif paralelinde düzenleme yapılmıştır. </a:t>
            </a:r>
            <a:endParaRPr lang="tr-TR" altLang="tr-TR" dirty="0" smtClean="0">
              <a:latin typeface="Arial" panose="020B0604020202020204" pitchFamily="34" charset="0"/>
            </a:endParaRPr>
          </a:p>
        </p:txBody>
      </p:sp>
      <p:sp>
        <p:nvSpPr>
          <p:cNvPr id="4403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F274FA-3842-4B40-B24A-5722B5DC5004}" type="slidenum">
              <a:rPr lang="tr-TR" altLang="tr-TR"/>
              <a:pPr>
                <a:spcBef>
                  <a:spcPct val="0"/>
                </a:spcBef>
              </a:pPr>
              <a:t>16</a:t>
            </a:fld>
            <a:endParaRPr lang="tr-TR" altLang="tr-TR"/>
          </a:p>
        </p:txBody>
      </p:sp>
    </p:spTree>
    <p:extLst>
      <p:ext uri="{BB962C8B-B14F-4D97-AF65-F5344CB8AC3E}">
        <p14:creationId xmlns:p14="http://schemas.microsoft.com/office/powerpoint/2010/main" val="390616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baseline="0" dirty="0" smtClean="0"/>
              <a:t>Tablodan görüleceği üzere bu tür işlemler açısından sürekli kullanılan erken kapama ücreti, yeniden yapılandırma ücreti, </a:t>
            </a:r>
            <a:r>
              <a:rPr lang="tr-TR" baseline="0" dirty="0" err="1" smtClean="0"/>
              <a:t>refinansman</a:t>
            </a:r>
            <a:r>
              <a:rPr lang="tr-TR" baseline="0" dirty="0" smtClean="0"/>
              <a:t> ücreti vb. ifadeler mevzuatta geçmemektedir.</a:t>
            </a:r>
          </a:p>
          <a:p>
            <a:pPr marL="171450" indent="-171450">
              <a:buFont typeface="Arial" panose="020B0604020202020204" pitchFamily="34" charset="0"/>
              <a:buChar char="•"/>
            </a:pPr>
            <a:endParaRPr lang="tr-TR" baseline="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tr-TR" sz="1000" b="0" kern="1200" dirty="0" smtClean="0">
                <a:solidFill>
                  <a:schemeClr val="tx1"/>
                </a:solidFill>
                <a:latin typeface="Arial" charset="0"/>
                <a:ea typeface="+mn-ea"/>
                <a:cs typeface="+mn-cs"/>
              </a:rPr>
              <a:t>"Kredi Yapılandırması" şeklindeki ifade sadece </a:t>
            </a:r>
            <a:r>
              <a:rPr lang="tr-TR" sz="1000" b="0" u="sng" kern="1200" dirty="0" smtClean="0">
                <a:solidFill>
                  <a:schemeClr val="tx1"/>
                </a:solidFill>
                <a:latin typeface="Arial" charset="0"/>
                <a:ea typeface="+mn-ea"/>
                <a:cs typeface="+mn-cs"/>
              </a:rPr>
              <a:t>Tüketici Kredisi Sözleşmeleri Yönetmeliği</a:t>
            </a:r>
            <a:r>
              <a:rPr lang="tr-TR" sz="1000" b="0" kern="1200" dirty="0" smtClean="0">
                <a:solidFill>
                  <a:schemeClr val="tx1"/>
                </a:solidFill>
                <a:latin typeface="Arial" charset="0"/>
                <a:ea typeface="+mn-ea"/>
                <a:cs typeface="+mn-cs"/>
              </a:rPr>
              <a:t>’nde geçmektedir. (belirli süreli kredi sözleşmelerinin bilgilendirmeye</a:t>
            </a:r>
            <a:r>
              <a:rPr lang="tr-TR" sz="1000" b="0" kern="1200" baseline="0" dirty="0" smtClean="0">
                <a:solidFill>
                  <a:schemeClr val="tx1"/>
                </a:solidFill>
                <a:latin typeface="Arial" charset="0"/>
                <a:ea typeface="+mn-ea"/>
                <a:cs typeface="+mn-cs"/>
              </a:rPr>
              <a:t> ilişkin hükümleri</a:t>
            </a:r>
            <a:r>
              <a:rPr lang="tr-TR" sz="1000" b="0" kern="1200" dirty="0" smtClean="0">
                <a:solidFill>
                  <a:schemeClr val="tx1"/>
                </a:solidFill>
                <a:latin typeface="Arial" charset="0"/>
                <a:ea typeface="+mn-ea"/>
                <a:cs typeface="+mn-cs"/>
              </a:rPr>
              <a:t>)</a:t>
            </a:r>
          </a:p>
          <a:p>
            <a:pPr marL="0" indent="0">
              <a:buFont typeface="Arial" panose="020B0604020202020204" pitchFamily="34" charset="0"/>
              <a:buNone/>
            </a:pPr>
            <a:endParaRPr lang="tr-TR" baseline="0" dirty="0" smtClean="0"/>
          </a:p>
          <a:p>
            <a:endParaRPr lang="tr-TR" baseline="0" dirty="0" smtClean="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17</a:t>
            </a:fld>
            <a:endParaRPr lang="tr-TR" altLang="tr-TR"/>
          </a:p>
        </p:txBody>
      </p:sp>
    </p:spTree>
    <p:extLst>
      <p:ext uri="{BB962C8B-B14F-4D97-AF65-F5344CB8AC3E}">
        <p14:creationId xmlns:p14="http://schemas.microsoft.com/office/powerpoint/2010/main" val="84514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baseline="0" dirty="0" smtClean="0"/>
              <a:t>Belirsiz süreli kredi sözleşmelerinde yapılacak yapılandırmalara ilişkin 6502 sayılı Kanun çerçevesinde herhangi bir düzenleme bulunmamakta olup, bu tür işlemler BDDK’nın Banka Kartları ve Kredi Kartları Yönetmeliğe ilişkin Yapılan Değişiklik ile düzenlenmiştir. Bu işlemler (yani kredi kartı borç yapılandırmaları) sözleşmeyi sona erdirmeden borcun yeniden revizesi şeklinde gerçekleştirilmektedir.</a:t>
            </a:r>
            <a:endParaRPr lang="tr-TR" dirty="0" smtClean="0"/>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18</a:t>
            </a:fld>
            <a:endParaRPr lang="tr-TR" altLang="tr-TR"/>
          </a:p>
        </p:txBody>
      </p:sp>
    </p:spTree>
    <p:extLst>
      <p:ext uri="{BB962C8B-B14F-4D97-AF65-F5344CB8AC3E}">
        <p14:creationId xmlns:p14="http://schemas.microsoft.com/office/powerpoint/2010/main" val="719877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solidFill>
                <a:srgbClr val="CC00FF"/>
              </a:solidFill>
            </a:endParaRPr>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19</a:t>
            </a:fld>
            <a:endParaRPr lang="tr-TR" altLang="tr-TR"/>
          </a:p>
        </p:txBody>
      </p:sp>
    </p:spTree>
    <p:extLst>
      <p:ext uri="{BB962C8B-B14F-4D97-AF65-F5344CB8AC3E}">
        <p14:creationId xmlns:p14="http://schemas.microsoft.com/office/powerpoint/2010/main" val="166728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dirty="0" smtClean="0"/>
              <a:t>Tüketicinin talebinin bulunup bulunmadığı </a:t>
            </a:r>
            <a:r>
              <a:rPr lang="tr-TR" sz="1200" dirty="0" smtClean="0">
                <a:solidFill>
                  <a:srgbClr val="FF0000"/>
                </a:solidFill>
              </a:rPr>
              <a:t>somut olay koşullarına </a:t>
            </a:r>
            <a:r>
              <a:rPr lang="tr-TR" sz="1200" dirty="0" smtClean="0"/>
              <a:t>göre değerlendirilmelidir. Kanun gereği sigortaya ilişkin tüketicinin açık onayı yazılı olarak alınması gerektiği için davalarda dikkat edilmesi gereken husus </a:t>
            </a:r>
            <a:r>
              <a:rPr lang="tr-TR" sz="1200" dirty="0" smtClean="0">
                <a:solidFill>
                  <a:srgbClr val="FF0000"/>
                </a:solidFill>
              </a:rPr>
              <a:t>yazılı onayın olup olmadığı</a:t>
            </a:r>
            <a:r>
              <a:rPr lang="tr-TR" sz="1200" dirty="0" smtClean="0"/>
              <a:t>dır. Herhangi bir onay bulunmaması veya bir sigorta sözleşmesi bulunmaması durumlarında poliçenin iptali primlerin de iadesi gerekmektedir.</a:t>
            </a:r>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21</a:t>
            </a:fld>
            <a:endParaRPr lang="tr-TR" altLang="tr-TR"/>
          </a:p>
        </p:txBody>
      </p:sp>
    </p:spTree>
    <p:extLst>
      <p:ext uri="{BB962C8B-B14F-4D97-AF65-F5344CB8AC3E}">
        <p14:creationId xmlns:p14="http://schemas.microsoft.com/office/powerpoint/2010/main" val="282143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22</a:t>
            </a:fld>
            <a:endParaRPr lang="tr-TR" altLang="tr-TR"/>
          </a:p>
        </p:txBody>
      </p:sp>
    </p:spTree>
    <p:extLst>
      <p:ext uri="{BB962C8B-B14F-4D97-AF65-F5344CB8AC3E}">
        <p14:creationId xmlns:p14="http://schemas.microsoft.com/office/powerpoint/2010/main" val="54765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dirty="0" smtClean="0"/>
              <a:t>Bireysel Kredilerle Bağlantılı Sigortalar Uygulama Esasları Yönetmeliği’nin «</a:t>
            </a:r>
            <a:r>
              <a:rPr lang="tr-TR" sz="1200" b="1" dirty="0" smtClean="0"/>
              <a:t>Yeni poliçe İbrazı, Prim Hesabı ve İadesi</a:t>
            </a:r>
            <a:r>
              <a:rPr lang="tr-TR" sz="1200" dirty="0" smtClean="0"/>
              <a:t>» başlıklı 11 inci maddesi gereği </a:t>
            </a:r>
            <a:r>
              <a:rPr lang="tr-TR" altLang="tr-TR" sz="1200" dirty="0" smtClean="0">
                <a:solidFill>
                  <a:srgbClr val="000000"/>
                </a:solidFill>
                <a:cs typeface="Times New Roman" panose="02020603050405020304" pitchFamily="18" charset="0"/>
              </a:rPr>
              <a:t>şartları sağlayan tüm talepler yerine getirilmelidir.</a:t>
            </a:r>
            <a:endParaRPr lang="tr-TR" altLang="tr-TR" sz="1200" dirty="0" smtClean="0"/>
          </a:p>
          <a:p>
            <a:endParaRPr lang="tr-TR" sz="1200" dirty="0" smtClean="0"/>
          </a:p>
          <a:p>
            <a:endParaRPr lang="tr-TR" sz="1200" dirty="0" smtClean="0"/>
          </a:p>
          <a:p>
            <a:r>
              <a:rPr lang="tr-TR" sz="1200" dirty="0" smtClean="0"/>
              <a:t>Söz konusu Yönetmeliğinin 13. maddesine göre;  Kredi kullananın sigorta şirketini seçme hakkı sınırlandırılamaz. </a:t>
            </a:r>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23</a:t>
            </a:fld>
            <a:endParaRPr lang="tr-TR" altLang="tr-TR"/>
          </a:p>
        </p:txBody>
      </p:sp>
    </p:spTree>
    <p:extLst>
      <p:ext uri="{BB962C8B-B14F-4D97-AF65-F5344CB8AC3E}">
        <p14:creationId xmlns:p14="http://schemas.microsoft.com/office/powerpoint/2010/main" val="147785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Görüntüsü Yer Tutucusu 1"/>
          <p:cNvSpPr>
            <a:spLocks noGrp="1" noRot="1" noChangeAspect="1" noTextEdit="1"/>
          </p:cNvSpPr>
          <p:nvPr>
            <p:ph type="sldImg"/>
          </p:nvPr>
        </p:nvSpPr>
        <p:spPr>
          <a:ln/>
        </p:spPr>
      </p:sp>
      <p:sp>
        <p:nvSpPr>
          <p:cNvPr id="2765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anose="020B0604020202020204" pitchFamily="34" charset="0"/>
            </a:endParaRPr>
          </a:p>
        </p:txBody>
      </p:sp>
      <p:sp>
        <p:nvSpPr>
          <p:cNvPr id="2765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48445D-A9DA-44CA-AFCF-EB453FBAB319}" type="slidenum">
              <a:rPr lang="tr-TR" altLang="tr-TR"/>
              <a:pPr>
                <a:spcBef>
                  <a:spcPct val="0"/>
                </a:spcBef>
              </a:pPr>
              <a:t>4</a:t>
            </a:fld>
            <a:endParaRPr lang="tr-TR" altLang="tr-TR"/>
          </a:p>
        </p:txBody>
      </p:sp>
    </p:spTree>
    <p:extLst>
      <p:ext uri="{BB962C8B-B14F-4D97-AF65-F5344CB8AC3E}">
        <p14:creationId xmlns:p14="http://schemas.microsoft.com/office/powerpoint/2010/main" val="2840429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None/>
            </a:pPr>
            <a:r>
              <a:rPr lang="tr-TR" sz="1200" b="1" u="sng" dirty="0" smtClean="0"/>
              <a:t>Sigortanın İptali 3 durumda söz konusu olabilmekte;</a:t>
            </a:r>
          </a:p>
          <a:p>
            <a:pPr marL="0" indent="0" algn="just">
              <a:buNone/>
            </a:pPr>
            <a:r>
              <a:rPr lang="tr-TR" sz="1200" b="1" dirty="0" smtClean="0"/>
              <a:t>1- </a:t>
            </a:r>
            <a:r>
              <a:rPr lang="tr-TR" sz="1200" dirty="0" smtClean="0"/>
              <a:t>Yeni poliçe ibrazından sonraki tarihlerde </a:t>
            </a:r>
            <a:r>
              <a:rPr lang="tr-TR" sz="1200" i="0" dirty="0" smtClean="0"/>
              <a:t>yapılacak iptal taleplerinde gün esası üzerinden </a:t>
            </a:r>
            <a:r>
              <a:rPr lang="tr-TR" sz="1200" b="1" i="0" dirty="0" smtClean="0"/>
              <a:t>prim iadesi yapılarak veya ayrılma değeri ödenerek poliçe sonlandırılır ve ödemeler aynı süre içinde yapılır</a:t>
            </a:r>
            <a:r>
              <a:rPr lang="tr-TR" sz="1200" i="0" dirty="0" smtClean="0"/>
              <a:t>. </a:t>
            </a:r>
          </a:p>
          <a:p>
            <a:pPr marL="0" indent="0" algn="just">
              <a:buNone/>
            </a:pPr>
            <a:r>
              <a:rPr lang="tr-TR" sz="1200" b="1" dirty="0" smtClean="0"/>
              <a:t>2- </a:t>
            </a:r>
            <a:r>
              <a:rPr lang="tr-TR" sz="1200" dirty="0" smtClean="0"/>
              <a:t>TTK’ </a:t>
            </a:r>
            <a:r>
              <a:rPr lang="tr-TR" sz="1200" dirty="0" err="1" smtClean="0"/>
              <a:t>nın</a:t>
            </a:r>
            <a:r>
              <a:rPr lang="tr-TR" sz="1200" dirty="0" smtClean="0"/>
              <a:t> ilgili hükümleri</a:t>
            </a:r>
            <a:endParaRPr lang="tr-TR" sz="1200" b="1" dirty="0" smtClean="0"/>
          </a:p>
          <a:p>
            <a:pPr marL="0" indent="0" algn="just">
              <a:buNone/>
            </a:pPr>
            <a:r>
              <a:rPr lang="tr-TR" sz="1200" b="1" dirty="0" smtClean="0"/>
              <a:t>3- </a:t>
            </a:r>
            <a:r>
              <a:rPr lang="tr-TR" sz="1200" dirty="0" smtClean="0"/>
              <a:t>Kredi bağlantılı yapılan meblağ sigortalarında </a:t>
            </a:r>
            <a:r>
              <a:rPr lang="tr-TR" sz="1200" b="1" dirty="0" smtClean="0"/>
              <a:t>kredi borcunun belirlenen vadeden önce geri ödenmesi</a:t>
            </a:r>
            <a:r>
              <a:rPr lang="tr-TR" sz="1200" dirty="0" smtClean="0"/>
              <a:t> veya </a:t>
            </a:r>
            <a:r>
              <a:rPr lang="tr-TR" sz="1200" b="1" dirty="0" smtClean="0"/>
              <a:t>kredi borç yapısında değişiklik olması </a:t>
            </a:r>
            <a:r>
              <a:rPr lang="tr-TR" sz="1200" dirty="0" smtClean="0"/>
              <a:t>durumlarında söz konusu olabilmektedir. (Tüketici Kredileri Söz. Yönet. md.26, Konut Finansman Kredi Söz. Yönet. Md.10) </a:t>
            </a:r>
          </a:p>
          <a:p>
            <a:endParaRPr lang="tr-TR" dirty="0"/>
          </a:p>
        </p:txBody>
      </p:sp>
      <p:sp>
        <p:nvSpPr>
          <p:cNvPr id="4" name="Slayt Numarası Yer Tutucusu 3"/>
          <p:cNvSpPr>
            <a:spLocks noGrp="1"/>
          </p:cNvSpPr>
          <p:nvPr>
            <p:ph type="sldNum" sz="quarter" idx="10"/>
          </p:nvPr>
        </p:nvSpPr>
        <p:spPr/>
        <p:txBody>
          <a:bodyPr/>
          <a:lstStyle/>
          <a:p>
            <a:fld id="{3985372C-691C-4E2A-9469-98093B00DF5E}" type="slidenum">
              <a:rPr lang="tr-TR" smtClean="0"/>
              <a:t>24</a:t>
            </a:fld>
            <a:endParaRPr lang="tr-TR"/>
          </a:p>
        </p:txBody>
      </p:sp>
    </p:spTree>
    <p:extLst>
      <p:ext uri="{BB962C8B-B14F-4D97-AF65-F5344CB8AC3E}">
        <p14:creationId xmlns:p14="http://schemas.microsoft.com/office/powerpoint/2010/main" val="1101720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Bireysel Kredilerle Bağlantılı Sigortalar Uygulama Esasları Yönetmeliği 10’uncu madde;</a:t>
            </a:r>
            <a:r>
              <a:rPr lang="tr-TR" sz="1200" baseline="0" dirty="0" smtClean="0"/>
              <a:t> </a:t>
            </a:r>
            <a:r>
              <a:rPr lang="tr-TR" sz="1200" b="0" i="0" kern="1200" dirty="0" smtClean="0">
                <a:solidFill>
                  <a:schemeClr val="tx1"/>
                </a:solidFill>
                <a:effectLst/>
                <a:latin typeface="Arial" charset="0"/>
                <a:ea typeface="+mn-ea"/>
                <a:cs typeface="+mn-cs"/>
              </a:rPr>
              <a:t>Kredi bağlantılı yapılan meblağ sigortalarında </a:t>
            </a:r>
            <a:r>
              <a:rPr lang="tr-TR" sz="1200" b="1" i="0" kern="1200" dirty="0" smtClean="0">
                <a:solidFill>
                  <a:schemeClr val="tx1"/>
                </a:solidFill>
                <a:effectLst/>
                <a:latin typeface="Arial" charset="0"/>
                <a:ea typeface="+mn-ea"/>
                <a:cs typeface="+mn-cs"/>
              </a:rPr>
              <a:t>kredi borcunun belirlenen vadeden önce geri ödenmesi</a:t>
            </a:r>
            <a:r>
              <a:rPr lang="tr-TR" sz="1200" b="0" i="0" kern="1200" dirty="0" smtClean="0">
                <a:solidFill>
                  <a:schemeClr val="tx1"/>
                </a:solidFill>
                <a:effectLst/>
                <a:latin typeface="Arial" charset="0"/>
                <a:ea typeface="+mn-ea"/>
                <a:cs typeface="+mn-cs"/>
              </a:rPr>
              <a:t> veya kredi borç yapısında değişiklik olması durumlarında, kredi kullananın kredi kuruluşu tarafından bilgilendirilmesi ve onayının alınması koşuluyla; poliçe mevcut koşullarıyla </a:t>
            </a:r>
            <a:r>
              <a:rPr lang="tr-TR" sz="1200" b="1" i="0" kern="1200" dirty="0" smtClean="0">
                <a:solidFill>
                  <a:schemeClr val="tx1"/>
                </a:solidFill>
                <a:effectLst/>
                <a:latin typeface="Arial" charset="0"/>
                <a:ea typeface="+mn-ea"/>
                <a:cs typeface="+mn-cs"/>
              </a:rPr>
              <a:t>devam ettirilebilir, sonlandırılabilir veya kredi borç yapısında gerçekleştirilen değişikliğe göre mevcut sigorta poliçesi teminat tutarları ve sigorta süresi revize edilebilir.</a:t>
            </a:r>
          </a:p>
          <a:p>
            <a:endParaRPr lang="tr-TR" sz="1200" b="1" i="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0" i="0" kern="1200" dirty="0" smtClean="0">
                <a:solidFill>
                  <a:schemeClr val="tx1"/>
                </a:solidFill>
                <a:effectLst/>
                <a:latin typeface="Arial" charset="0"/>
                <a:ea typeface="+mn-ea"/>
                <a:cs typeface="+mn-cs"/>
              </a:rPr>
              <a:t>Bizim Yönetmeliklerimizde </a:t>
            </a:r>
            <a:r>
              <a:rPr lang="tr-TR" sz="1200" b="1" i="0" kern="1200" dirty="0" smtClean="0">
                <a:solidFill>
                  <a:schemeClr val="tx1"/>
                </a:solidFill>
                <a:effectLst/>
                <a:latin typeface="Arial" charset="0"/>
                <a:ea typeface="+mn-ea"/>
                <a:cs typeface="+mn-cs"/>
              </a:rPr>
              <a:t>kredi borcunun belirlenen vadeden önce geri ödenmesi </a:t>
            </a:r>
            <a:r>
              <a:rPr lang="tr-TR" sz="1200" b="0" i="0" kern="1200" dirty="0" smtClean="0">
                <a:solidFill>
                  <a:schemeClr val="tx1"/>
                </a:solidFill>
                <a:effectLst/>
                <a:latin typeface="Arial" charset="0"/>
                <a:ea typeface="+mn-ea"/>
                <a:cs typeface="+mn-cs"/>
              </a:rPr>
              <a:t>veya kredi borç yapısında değişiklik olması durumlarında sigorta sözleşmesinin </a:t>
            </a:r>
            <a:r>
              <a:rPr lang="tr-TR" sz="1200" b="1" i="0" kern="1200" dirty="0" smtClean="0">
                <a:solidFill>
                  <a:schemeClr val="tx1"/>
                </a:solidFill>
                <a:effectLst/>
                <a:latin typeface="Arial" charset="0"/>
                <a:ea typeface="+mn-ea"/>
                <a:cs typeface="+mn-cs"/>
              </a:rPr>
              <a:t>sonlandırılacağından</a:t>
            </a:r>
            <a:r>
              <a:rPr lang="tr-TR" sz="1200" b="1" i="0" kern="1200" baseline="0" dirty="0" smtClean="0">
                <a:solidFill>
                  <a:schemeClr val="tx1"/>
                </a:solidFill>
                <a:effectLst/>
                <a:latin typeface="Arial" charset="0"/>
                <a:ea typeface="+mn-ea"/>
                <a:cs typeface="+mn-cs"/>
              </a:rPr>
              <a:t> bahsedilmektedir</a:t>
            </a:r>
            <a:r>
              <a:rPr lang="tr-TR" sz="1200" b="0" i="0" kern="1200" baseline="0" dirty="0" smtClean="0">
                <a:solidFill>
                  <a:schemeClr val="tx1"/>
                </a:solidFill>
                <a:effectLst/>
                <a:latin typeface="Arial" charset="0"/>
                <a:ea typeface="+mn-ea"/>
                <a:cs typeface="+mn-cs"/>
              </a:rPr>
              <a:t>. Devamında ise </a:t>
            </a:r>
            <a:r>
              <a:rPr lang="tr-TR" sz="1200" kern="1200" dirty="0" smtClean="0">
                <a:solidFill>
                  <a:schemeClr val="tx1"/>
                </a:solidFill>
                <a:effectLst/>
                <a:latin typeface="Arial" charset="0"/>
                <a:ea typeface="+mn-ea"/>
                <a:cs typeface="+mn-cs"/>
              </a:rPr>
              <a:t>bu işlemlerin </a:t>
            </a:r>
            <a:r>
              <a:rPr lang="tr-TR" sz="1200" b="1" kern="1200" dirty="0" smtClean="0">
                <a:solidFill>
                  <a:schemeClr val="tx1"/>
                </a:solidFill>
                <a:effectLst/>
                <a:latin typeface="Arial" charset="0"/>
                <a:ea typeface="+mn-ea"/>
                <a:cs typeface="+mn-cs"/>
              </a:rPr>
              <a:t>gerçekleştiği anda tüketicinin kredi veren tarafından ayrıca bilgilendirilmesi ve açık onayının alınması koşuluyla </a:t>
            </a:r>
            <a:r>
              <a:rPr lang="tr-TR" sz="1200" kern="1200" dirty="0" smtClean="0">
                <a:solidFill>
                  <a:schemeClr val="tx1"/>
                </a:solidFill>
                <a:effectLst/>
                <a:latin typeface="Arial" charset="0"/>
                <a:ea typeface="+mn-ea"/>
                <a:cs typeface="+mn-cs"/>
              </a:rPr>
              <a:t>poliçe mevcut koşullarıyla devam ettirilebilir veya kredi borç yapısında gerçekleştirilen değişikliğe göre mevcut sigorta poliçesi teminat tutarları ve sigorta süresi yeniden düzenlenebilir.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200" kern="1200" dirty="0" smtClean="0">
              <a:solidFill>
                <a:schemeClr val="tx1"/>
              </a:solidFill>
              <a:effectLst/>
              <a:latin typeface="Arial" charset="0"/>
              <a:ea typeface="+mn-ea"/>
              <a:cs typeface="+mn-cs"/>
            </a:endParaRPr>
          </a:p>
          <a:p>
            <a:endParaRPr lang="tr-TR" sz="1200" b="0" i="0" kern="1200" baseline="0" dirty="0" smtClean="0">
              <a:solidFill>
                <a:schemeClr val="tx1"/>
              </a:solidFill>
              <a:effectLst/>
              <a:latin typeface="Arial" charset="0"/>
              <a:ea typeface="+mn-ea"/>
              <a:cs typeface="+mn-cs"/>
            </a:endParaRPr>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25</a:t>
            </a:fld>
            <a:endParaRPr lang="tr-TR" altLang="tr-TR"/>
          </a:p>
        </p:txBody>
      </p:sp>
    </p:spTree>
    <p:extLst>
      <p:ext uri="{BB962C8B-B14F-4D97-AF65-F5344CB8AC3E}">
        <p14:creationId xmlns:p14="http://schemas.microsoft.com/office/powerpoint/2010/main" val="1621187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latin typeface="Arial" charset="0"/>
                <a:ea typeface="+mn-ea"/>
                <a:cs typeface="+mn-cs"/>
              </a:rPr>
              <a:t>Bireysel Kredilerle Bağlantılı Sigortalar Uygulama Esasları Yönetmeliği gereğince;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200" kern="120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latin typeface="Arial" charset="0"/>
                <a:ea typeface="+mn-ea"/>
                <a:cs typeface="+mn-cs"/>
              </a:rPr>
              <a:t>Kredi vadesi boyunca yenilenmesine ilişkin en başta alınan bir taahhüt </a:t>
            </a:r>
            <a:r>
              <a:rPr lang="tr-TR" sz="1200" b="1" kern="1200" dirty="0" smtClean="0">
                <a:solidFill>
                  <a:schemeClr val="tx1"/>
                </a:solidFill>
                <a:latin typeface="Arial" charset="0"/>
                <a:ea typeface="+mn-ea"/>
                <a:cs typeface="+mn-cs"/>
              </a:rPr>
              <a:t>kredi kuruluşunun yenilemeye ilişkin bildirim yapma yükümlülüğünü gidermez.</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200" kern="120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latin typeface="Arial" charset="0"/>
                <a:ea typeface="+mn-ea"/>
                <a:cs typeface="+mn-cs"/>
              </a:rPr>
              <a:t>Kredi kuruluşu, </a:t>
            </a:r>
            <a:r>
              <a:rPr lang="tr-TR" sz="1200" b="1" kern="1200" dirty="0" smtClean="0">
                <a:solidFill>
                  <a:schemeClr val="tx1"/>
                </a:solidFill>
                <a:latin typeface="Arial" charset="0"/>
                <a:ea typeface="+mn-ea"/>
                <a:cs typeface="+mn-cs"/>
              </a:rPr>
              <a:t>yenileme yapıldıysa </a:t>
            </a:r>
            <a:r>
              <a:rPr lang="tr-TR" sz="1200" kern="1200" dirty="0" smtClean="0">
                <a:solidFill>
                  <a:schemeClr val="tx1"/>
                </a:solidFill>
                <a:latin typeface="Arial" charset="0"/>
                <a:ea typeface="+mn-ea"/>
                <a:cs typeface="+mn-cs"/>
              </a:rPr>
              <a:t>yenilenen poliçenin vade başlangıcından itibaren, </a:t>
            </a:r>
            <a:r>
              <a:rPr lang="tr-TR" sz="1200" b="1" kern="1200" dirty="0" smtClean="0">
                <a:solidFill>
                  <a:schemeClr val="tx1"/>
                </a:solidFill>
                <a:latin typeface="Arial" charset="0"/>
                <a:ea typeface="+mn-ea"/>
                <a:cs typeface="+mn-cs"/>
              </a:rPr>
              <a:t>yenileme yapılmadıysa </a:t>
            </a:r>
            <a:r>
              <a:rPr lang="tr-TR" sz="1200" kern="1200" dirty="0" smtClean="0">
                <a:solidFill>
                  <a:schemeClr val="tx1"/>
                </a:solidFill>
                <a:latin typeface="Arial" charset="0"/>
                <a:ea typeface="+mn-ea"/>
                <a:cs typeface="+mn-cs"/>
              </a:rPr>
              <a:t>mevcut poliçenin vade sonu tarihinden itibaren beş iş günü içinde poliçenin yenilenip yenilenmediğine dair bilgilendirme yapmak zorundadır.</a:t>
            </a:r>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27</a:t>
            </a:fld>
            <a:endParaRPr lang="tr-TR" altLang="tr-TR"/>
          </a:p>
        </p:txBody>
      </p:sp>
    </p:spTree>
    <p:extLst>
      <p:ext uri="{BB962C8B-B14F-4D97-AF65-F5344CB8AC3E}">
        <p14:creationId xmlns:p14="http://schemas.microsoft.com/office/powerpoint/2010/main" val="2545526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dirty="0" smtClean="0"/>
              <a:t>Bankalar sigortanın</a:t>
            </a:r>
            <a:r>
              <a:rPr lang="tr-TR" baseline="0" dirty="0" smtClean="0"/>
              <a:t> yenilenmemesi durumunda başlarda bahsedildiği gibi, bu tür davalarda zor durumda kalmamak adına tüketicilerden «Sigortanın yenilenmesini istemiyorum» gibi ifadelerin yer aldığı yazılı bir kağıt almak yoluna gidebiliyorlar. </a:t>
            </a:r>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28</a:t>
            </a:fld>
            <a:endParaRPr lang="tr-TR" altLang="tr-TR"/>
          </a:p>
        </p:txBody>
      </p:sp>
    </p:spTree>
    <p:extLst>
      <p:ext uri="{BB962C8B-B14F-4D97-AF65-F5344CB8AC3E}">
        <p14:creationId xmlns:p14="http://schemas.microsoft.com/office/powerpoint/2010/main" val="3153887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algn="just">
              <a:buFont typeface="Wingdings" panose="05000000000000000000" pitchFamily="2" charset="2"/>
              <a:buChar char="v"/>
            </a:pPr>
            <a:r>
              <a:rPr lang="tr-TR" sz="1100" dirty="0" smtClean="0">
                <a:latin typeface="+mn-lt"/>
              </a:rPr>
              <a:t>Kredi bağlantılı sigortalar açısından riziko, teminat tutarı, </a:t>
            </a:r>
            <a:r>
              <a:rPr lang="tr-TR" sz="1100" dirty="0" err="1" smtClean="0">
                <a:latin typeface="+mn-lt"/>
              </a:rPr>
              <a:t>lehdara</a:t>
            </a:r>
            <a:r>
              <a:rPr lang="tr-TR" sz="1100" dirty="0" smtClean="0">
                <a:latin typeface="+mn-lt"/>
              </a:rPr>
              <a:t> ilişkin nitelikler vb. hususlara göre sigorta priminin değişeceği değerlendirilmektedir.</a:t>
            </a:r>
          </a:p>
          <a:p>
            <a:pPr marL="0" indent="0" algn="just">
              <a:buNone/>
            </a:pPr>
            <a:endParaRPr lang="tr-TR" sz="1100" dirty="0" smtClean="0">
              <a:latin typeface="+mn-lt"/>
            </a:endParaRPr>
          </a:p>
          <a:p>
            <a:pPr marL="0" algn="just">
              <a:buFont typeface="Wingdings" panose="05000000000000000000" pitchFamily="2" charset="2"/>
              <a:buChar char="v"/>
            </a:pPr>
            <a:r>
              <a:rPr lang="tr-TR" sz="1100" dirty="0" smtClean="0">
                <a:latin typeface="+mn-lt"/>
              </a:rPr>
              <a:t>Sigorta prim tutarları, teminatlar, iadeler vb. teknik hususlarda Sigortacılık Kanunu, Türk Ticaret Kanunun sigortaya ilişkin hükümlerinden ve  Hazine Müsteşarlığı tarafından yayımlanan çeşitli sigorta türlerine ilişkin genel şartlarından faydalanılabilmesi mümkündür.</a:t>
            </a:r>
          </a:p>
          <a:p>
            <a:pPr marL="0" indent="0" algn="just">
              <a:buNone/>
            </a:pPr>
            <a:endParaRPr lang="tr-TR" sz="1200" dirty="0" smtClean="0">
              <a:latin typeface="+mn-lt"/>
            </a:endParaRPr>
          </a:p>
          <a:p>
            <a:pPr marL="0" algn="just">
              <a:buFont typeface="Wingdings" panose="05000000000000000000" pitchFamily="2" charset="2"/>
              <a:buChar char="v"/>
            </a:pPr>
            <a:r>
              <a:rPr lang="tr-TR" sz="1200" dirty="0" smtClean="0">
                <a:latin typeface="+mn-lt"/>
              </a:rPr>
              <a:t>Somut olay içerisinde söz konusu mevzuat hususunda oluşan tereddütlerle ilgili olarak Tüketici Hakem Heyetleri, Yönetmeliğinin 12 inci maddesi kapsamında ilgili Kurumdan (Hazine Müsteşarlığı) bilgi talebinde bulunabilir veya bilirkişilik müessesinden faydalanılabilir.</a:t>
            </a:r>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30</a:t>
            </a:fld>
            <a:endParaRPr lang="tr-TR" altLang="tr-TR"/>
          </a:p>
        </p:txBody>
      </p:sp>
    </p:spTree>
    <p:extLst>
      <p:ext uri="{BB962C8B-B14F-4D97-AF65-F5344CB8AC3E}">
        <p14:creationId xmlns:p14="http://schemas.microsoft.com/office/powerpoint/2010/main" val="867004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algn="just">
              <a:buFont typeface="Wingdings" panose="05000000000000000000" pitchFamily="2" charset="2"/>
              <a:buChar char="v"/>
            </a:pPr>
            <a:r>
              <a:rPr lang="tr-TR" sz="1200" dirty="0" smtClean="0">
                <a:solidFill>
                  <a:schemeClr val="tx2">
                    <a:lumMod val="50000"/>
                  </a:schemeClr>
                </a:solidFill>
              </a:rPr>
              <a:t>Kredi bağlantılı akdedilen sigorta sözleşmelerinden kaynaklanan uyuşmazlıklarda 6502 sayılı Kanunda öngörülen merciler dışında tüketicilerin başvuruda bulanabileceği alternatif uyuşmazlık çözüm yolu olarak  Sigortacılık Kanunu'nun 30 uncu maddesi ile kurulan </a:t>
            </a:r>
            <a:r>
              <a:rPr lang="tr-TR" sz="1200" b="1" dirty="0" smtClean="0">
                <a:solidFill>
                  <a:srgbClr val="FF0000"/>
                </a:solidFill>
              </a:rPr>
              <a:t>Sigorta Tahkim Komisyonları </a:t>
            </a:r>
            <a:r>
              <a:rPr lang="tr-TR" sz="1200" dirty="0" smtClean="0">
                <a:solidFill>
                  <a:schemeClr val="tx2">
                    <a:lumMod val="50000"/>
                  </a:schemeClr>
                </a:solidFill>
              </a:rPr>
              <a:t>söz konusudur.</a:t>
            </a:r>
          </a:p>
          <a:p>
            <a:pPr marL="0" algn="just">
              <a:buFont typeface="Wingdings" panose="05000000000000000000" pitchFamily="2" charset="2"/>
              <a:buChar char="v"/>
            </a:pPr>
            <a:endParaRPr lang="tr-TR" sz="1200" dirty="0" smtClean="0">
              <a:solidFill>
                <a:schemeClr val="tx2">
                  <a:lumMod val="50000"/>
                </a:schemeClr>
              </a:solidFill>
            </a:endParaRPr>
          </a:p>
          <a:p>
            <a:pPr algn="just">
              <a:buFontTx/>
              <a:buChar char="-"/>
            </a:pPr>
            <a:r>
              <a:rPr lang="tr-TR" sz="1200" dirty="0" smtClean="0">
                <a:solidFill>
                  <a:schemeClr val="tx2">
                    <a:lumMod val="50000"/>
                  </a:schemeClr>
                </a:solidFill>
              </a:rPr>
              <a:t>Bu komisyonlara başvuru açısından bazı şartlar aranabilmektedir: İhtiyari sigortalarda  ilgili sigorta kuruluşunun Sigorta Tahkim Komisyonu'na üye olması, uyuşmazlıkla ilgili öncelikle sigortacılık yapan kuruluşa gerekli başvuruları yapmış ve talebinin kısmen ya da tamamen olumsuz sonuçlandığını belgelemiş olmak gibi.</a:t>
            </a:r>
          </a:p>
          <a:p>
            <a:pPr algn="just">
              <a:buFontTx/>
              <a:buChar char="-"/>
            </a:pPr>
            <a:endParaRPr lang="tr-TR" sz="1200" dirty="0" smtClean="0">
              <a:solidFill>
                <a:schemeClr val="tx2">
                  <a:lumMod val="50000"/>
                </a:schemeClr>
              </a:solidFill>
            </a:endParaRPr>
          </a:p>
          <a:p>
            <a:pPr algn="just">
              <a:buFontTx/>
              <a:buChar char="-"/>
            </a:pPr>
            <a:r>
              <a:rPr lang="tr-TR" sz="1200" dirty="0" smtClean="0">
                <a:solidFill>
                  <a:schemeClr val="tx2">
                    <a:lumMod val="50000"/>
                  </a:schemeClr>
                </a:solidFill>
              </a:rPr>
              <a:t>Burada dikkat edilmesi gereken  husus ise </a:t>
            </a:r>
            <a:r>
              <a:rPr lang="tr-TR" sz="1200" b="1" dirty="0" smtClean="0">
                <a:solidFill>
                  <a:srgbClr val="FF0000"/>
                </a:solidFill>
              </a:rPr>
              <a:t>Tüketici Mahkemesi veya Tüketici Hakem Heyetine intikal etmiş</a:t>
            </a:r>
            <a:r>
              <a:rPr lang="tr-TR" sz="1200" dirty="0" smtClean="0"/>
              <a:t> uyuşmazlıklar ile ilgili olarak </a:t>
            </a:r>
            <a:r>
              <a:rPr lang="tr-TR" sz="1200" b="1" dirty="0" smtClean="0">
                <a:solidFill>
                  <a:srgbClr val="FF0000"/>
                </a:solidFill>
              </a:rPr>
              <a:t>Komisyona başvuru yapılamayacağıdır.</a:t>
            </a:r>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31</a:t>
            </a:fld>
            <a:endParaRPr lang="tr-TR" altLang="tr-TR"/>
          </a:p>
        </p:txBody>
      </p:sp>
    </p:spTree>
    <p:extLst>
      <p:ext uri="{BB962C8B-B14F-4D97-AF65-F5344CB8AC3E}">
        <p14:creationId xmlns:p14="http://schemas.microsoft.com/office/powerpoint/2010/main" val="48595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0" kern="1200" dirty="0" smtClean="0">
                <a:solidFill>
                  <a:schemeClr val="tx1"/>
                </a:solidFill>
                <a:latin typeface="Arial" charset="0"/>
                <a:ea typeface="+mn-ea"/>
                <a:cs typeface="+mn-cs"/>
              </a:rPr>
              <a:t>Tüketici Kredisi Sözleşmeleri Yönetmeliği’nin «</a:t>
            </a:r>
            <a:r>
              <a:rPr lang="tr-TR" sz="1200" b="0" kern="1200" dirty="0" smtClean="0">
                <a:solidFill>
                  <a:srgbClr val="FF0000"/>
                </a:solidFill>
                <a:latin typeface="Arial" charset="0"/>
                <a:ea typeface="+mn-ea"/>
                <a:cs typeface="+mn-cs"/>
              </a:rPr>
              <a:t>Bağlı Kredi Sözleşmesi</a:t>
            </a:r>
            <a:r>
              <a:rPr lang="tr-TR" sz="1200" b="0" kern="1200" dirty="0" smtClean="0">
                <a:solidFill>
                  <a:schemeClr val="tx1"/>
                </a:solidFill>
                <a:latin typeface="Arial" charset="0"/>
                <a:ea typeface="+mn-ea"/>
                <a:cs typeface="+mn-cs"/>
              </a:rPr>
              <a:t>» başlıklı 19/3 maddesi gereği; Tüketicinin </a:t>
            </a:r>
            <a:r>
              <a:rPr lang="tr-TR" sz="1200" b="0" kern="1200" dirty="0" smtClean="0">
                <a:solidFill>
                  <a:srgbClr val="FF0000"/>
                </a:solidFill>
                <a:latin typeface="Arial" charset="0"/>
                <a:ea typeface="+mn-ea"/>
                <a:cs typeface="+mn-cs"/>
              </a:rPr>
              <a:t>mal veya hizmet tedarikine ilişkin sözleşmeden cayması </a:t>
            </a:r>
            <a:r>
              <a:rPr lang="tr-TR" sz="1200" b="0" kern="1200" dirty="0" smtClean="0">
                <a:solidFill>
                  <a:schemeClr val="tx1"/>
                </a:solidFill>
                <a:latin typeface="Arial" charset="0"/>
                <a:ea typeface="+mn-ea"/>
                <a:cs typeface="+mn-cs"/>
              </a:rPr>
              <a:t>ve buna ilişkin bildirimin cayma süresi içinde(14 gün) ayrıca yazılı ya da kredi verenin erişebileceği kalıcı veri saklayıcısı ile kredi verene de yöneltilmesi hâlinde, </a:t>
            </a:r>
            <a:r>
              <a:rPr lang="tr-TR" sz="1200" b="0" kern="1200" dirty="0" smtClean="0">
                <a:solidFill>
                  <a:srgbClr val="FF0000"/>
                </a:solidFill>
                <a:latin typeface="Arial" charset="0"/>
                <a:ea typeface="+mn-ea"/>
                <a:cs typeface="+mn-cs"/>
              </a:rPr>
              <a:t>bağlı kredi sözleşmesi de </a:t>
            </a:r>
            <a:r>
              <a:rPr lang="tr-TR" sz="1200" b="0" kern="1200" dirty="0" smtClean="0">
                <a:solidFill>
                  <a:schemeClr val="tx1"/>
                </a:solidFill>
                <a:latin typeface="Arial" charset="0"/>
                <a:ea typeface="+mn-ea"/>
                <a:cs typeface="+mn-cs"/>
              </a:rPr>
              <a:t>herhangi bir tazminat veya cezai şart ödeme yükümlülüğü olmaksızın </a:t>
            </a:r>
            <a:r>
              <a:rPr lang="tr-TR" sz="1200" b="0" kern="1200" dirty="0" smtClean="0">
                <a:solidFill>
                  <a:srgbClr val="FF0000"/>
                </a:solidFill>
                <a:latin typeface="Arial" charset="0"/>
                <a:ea typeface="+mn-ea"/>
                <a:cs typeface="+mn-cs"/>
              </a:rPr>
              <a:t>sona erer</a:t>
            </a:r>
            <a:r>
              <a:rPr lang="tr-TR" sz="1200" b="0" kern="1200" dirty="0" smtClean="0">
                <a:solidFill>
                  <a:schemeClr val="tx1"/>
                </a:solidFill>
                <a:latin typeface="Arial" charset="0"/>
                <a:ea typeface="+mn-ea"/>
                <a:cs typeface="+mn-cs"/>
              </a:rPr>
              <a:t>. </a:t>
            </a:r>
          </a:p>
          <a:p>
            <a:endParaRPr lang="tr-TR" dirty="0" smtClean="0"/>
          </a:p>
          <a:p>
            <a:endParaRPr lang="tr-TR" dirty="0" smtClean="0"/>
          </a:p>
          <a:p>
            <a:r>
              <a:rPr lang="tr-TR" dirty="0" smtClean="0"/>
              <a:t>Bankaları kredi</a:t>
            </a:r>
            <a:r>
              <a:rPr lang="tr-TR" baseline="0" dirty="0" smtClean="0"/>
              <a:t> kartında iade konusunda taksitler halinde geri ödenmesinin muhasebeleştirme zorluklarından kaynaklandığı hususu belirtilmektedir.</a:t>
            </a:r>
          </a:p>
          <a:p>
            <a:r>
              <a:rPr lang="tr-TR" baseline="0" dirty="0" smtClean="0"/>
              <a:t>Bu konuda hukuki bir açık söz konusudur. </a:t>
            </a:r>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32</a:t>
            </a:fld>
            <a:endParaRPr lang="tr-TR" altLang="tr-TR"/>
          </a:p>
        </p:txBody>
      </p:sp>
    </p:spTree>
    <p:extLst>
      <p:ext uri="{BB962C8B-B14F-4D97-AF65-F5344CB8AC3E}">
        <p14:creationId xmlns:p14="http://schemas.microsoft.com/office/powerpoint/2010/main" val="689047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b="0" kern="1200" dirty="0" smtClean="0">
                <a:solidFill>
                  <a:schemeClr val="tx1"/>
                </a:solidFill>
                <a:latin typeface="Arial" charset="0"/>
                <a:ea typeface="+mn-ea"/>
                <a:cs typeface="+mn-cs"/>
              </a:rPr>
              <a:t>Uygulamada sıkça karşımıza çıkan teknoloji firmalarından alınan cep telefonlarının bankalar tarafından kredilendirilerek tüketiciye taksitler halinde sunulmasında </a:t>
            </a:r>
            <a:r>
              <a:rPr lang="tr-TR" sz="1200" kern="1200" dirty="0" smtClean="0">
                <a:solidFill>
                  <a:schemeClr val="tx1"/>
                </a:solidFill>
                <a:latin typeface="Arial" charset="0"/>
                <a:ea typeface="+mn-ea"/>
                <a:cs typeface="+mn-cs"/>
              </a:rPr>
              <a:t>“BAĞLI KREDİ” </a:t>
            </a:r>
            <a:r>
              <a:rPr lang="tr-TR" sz="1200" b="0" kern="1200" dirty="0" smtClean="0">
                <a:solidFill>
                  <a:schemeClr val="tx1"/>
                </a:solidFill>
                <a:latin typeface="Arial" charset="0"/>
                <a:ea typeface="+mn-ea"/>
                <a:cs typeface="+mn-cs"/>
              </a:rPr>
              <a:t>ilişkisi söz konusudur. Bu tür satışlarda ürün fiyatları vade oranında artış gösterebilmekte olup, taksit sayısına göre hesaplanan tutarlar faturalara yansıtılmaktadır</a:t>
            </a:r>
            <a:endParaRPr kumimoji="0" lang="tr-TR" sz="1200" b="0" i="0" strike="noStrike" kern="1200" cap="none" spc="0" normalizeH="0" baseline="0" noProof="0" dirty="0" smtClean="0">
              <a:ln>
                <a:noFill/>
              </a:ln>
              <a:solidFill>
                <a:schemeClr val="tx1"/>
              </a:solidFill>
              <a:effectLst/>
              <a:uLnTx/>
              <a:uFillTx/>
              <a:latin typeface="Arial" charset="0"/>
              <a:ea typeface="+mn-ea"/>
              <a:cs typeface="+mn-cs"/>
            </a:endParaRPr>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33</a:t>
            </a:fld>
            <a:endParaRPr lang="tr-TR" altLang="tr-TR"/>
          </a:p>
        </p:txBody>
      </p:sp>
    </p:spTree>
    <p:extLst>
      <p:ext uri="{BB962C8B-B14F-4D97-AF65-F5344CB8AC3E}">
        <p14:creationId xmlns:p14="http://schemas.microsoft.com/office/powerpoint/2010/main" val="563101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b="0" kern="1200" dirty="0" smtClean="0">
                <a:solidFill>
                  <a:schemeClr val="tx1"/>
                </a:solidFill>
                <a:latin typeface="Arial" charset="0"/>
                <a:ea typeface="+mn-ea"/>
                <a:cs typeface="+mn-cs"/>
              </a:rPr>
              <a:t>Tüketicilerin hesabından para tahsil edilmesi halinde öncelikle bankalarına başvurmaları gerekmektedir. Bu hallerde bankalar </a:t>
            </a:r>
            <a:r>
              <a:rPr lang="tr-TR" sz="1200" b="0" kern="1200" dirty="0" err="1" smtClean="0">
                <a:solidFill>
                  <a:srgbClr val="FF0000"/>
                </a:solidFill>
                <a:latin typeface="Arial" charset="0"/>
                <a:ea typeface="+mn-ea"/>
                <a:cs typeface="+mn-cs"/>
              </a:rPr>
              <a:t>chargeback</a:t>
            </a:r>
            <a:r>
              <a:rPr lang="tr-TR" sz="1200" b="0" kern="1200" dirty="0" smtClean="0">
                <a:solidFill>
                  <a:srgbClr val="FF0000"/>
                </a:solidFill>
                <a:latin typeface="Arial" charset="0"/>
                <a:ea typeface="+mn-ea"/>
                <a:cs typeface="+mn-cs"/>
              </a:rPr>
              <a:t> kuralları kapsamında </a:t>
            </a:r>
            <a:r>
              <a:rPr lang="tr-TR" sz="1200" b="0" kern="1200" dirty="0" smtClean="0">
                <a:solidFill>
                  <a:schemeClr val="tx1"/>
                </a:solidFill>
                <a:latin typeface="Arial" charset="0"/>
                <a:ea typeface="+mn-ea"/>
                <a:cs typeface="+mn-cs"/>
              </a:rPr>
              <a:t>gerekli incelemeleri yapmakta ve söz konusu işlemin tüketicinin bilgisi dışında yapıldığının tespiti halinde iadelerini gerçekleştirmektedir. Ayrıca bankalar kendisine yapılan ihbar doğrultusunda sahte işleme ilişkin tüm bilgileri uluslararası kartlı ödeme sistemleri kuruluşlarına düzenli olarak bildirmekle yükümlüdür.</a:t>
            </a:r>
          </a:p>
          <a:p>
            <a:endParaRPr lang="tr-TR" dirty="0" smtClean="0"/>
          </a:p>
          <a:p>
            <a:r>
              <a:rPr lang="tr-TR" dirty="0" err="1" smtClean="0"/>
              <a:t>Chargeback</a:t>
            </a:r>
            <a:r>
              <a:rPr lang="tr-TR" dirty="0" smtClean="0"/>
              <a:t>;</a:t>
            </a:r>
            <a:r>
              <a:rPr lang="tr-TR" baseline="0" dirty="0" smtClean="0"/>
              <a:t> U</a:t>
            </a:r>
            <a:r>
              <a:rPr lang="tr-TR" sz="1200" b="0" i="0" kern="1200" dirty="0" smtClean="0">
                <a:solidFill>
                  <a:schemeClr val="tx1"/>
                </a:solidFill>
                <a:effectLst/>
                <a:latin typeface="Arial" charset="0"/>
                <a:ea typeface="+mn-ea"/>
                <a:cs typeface="+mn-cs"/>
              </a:rPr>
              <a:t>luslararası kartlı ödeme sistemleri kurallarına göre, kart sahipleri kendi kartlarıyla yapılan işlemlere itiraz etme hakkına sahiptirler. Bu itiraz, kart sahibi banka tarafından işyeri bankasına iletilir, işyeri bankası ise ilgili işyerinden itiraz edilen işlem ile ilgili belgeleri talep eder. Talep edilen belgelerin yetersiz olması durumunda, söz konusu işlem tutarı işyeri bankası tarafından ilgili işyerinden tahsil edilir ve kart sahibi bankaya aktarılır. Bu işleme</a:t>
            </a:r>
            <a:r>
              <a:rPr lang="tr-TR" sz="1200" b="1" i="0" kern="1200" dirty="0" smtClean="0">
                <a:solidFill>
                  <a:schemeClr val="tx1"/>
                </a:solidFill>
                <a:effectLst/>
                <a:latin typeface="Arial" charset="0"/>
                <a:ea typeface="+mn-ea"/>
                <a:cs typeface="+mn-cs"/>
              </a:rPr>
              <a:t> “</a:t>
            </a:r>
            <a:r>
              <a:rPr lang="tr-TR" sz="1200" b="1" i="0" kern="1200" dirty="0" err="1" smtClean="0">
                <a:solidFill>
                  <a:schemeClr val="tx1"/>
                </a:solidFill>
                <a:effectLst/>
                <a:latin typeface="Arial" charset="0"/>
                <a:ea typeface="+mn-ea"/>
                <a:cs typeface="+mn-cs"/>
              </a:rPr>
              <a:t>chargeback</a:t>
            </a:r>
            <a:r>
              <a:rPr lang="tr-TR" sz="1200" b="1" i="0" kern="1200" dirty="0" smtClean="0">
                <a:solidFill>
                  <a:schemeClr val="tx1"/>
                </a:solidFill>
                <a:effectLst/>
                <a:latin typeface="Arial" charset="0"/>
                <a:ea typeface="+mn-ea"/>
                <a:cs typeface="+mn-cs"/>
              </a:rPr>
              <a:t>” veya “ters ibraz” adı verilir.</a:t>
            </a:r>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35</a:t>
            </a:fld>
            <a:endParaRPr lang="tr-TR" altLang="tr-TR"/>
          </a:p>
        </p:txBody>
      </p:sp>
    </p:spTree>
    <p:extLst>
      <p:ext uri="{BB962C8B-B14F-4D97-AF65-F5344CB8AC3E}">
        <p14:creationId xmlns:p14="http://schemas.microsoft.com/office/powerpoint/2010/main" val="3230300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6502 sayılı Kanun’da bir</a:t>
            </a:r>
            <a:r>
              <a:rPr lang="tr-TR" baseline="0" dirty="0" smtClean="0"/>
              <a:t> düzenleme yok.</a:t>
            </a:r>
          </a:p>
          <a:p>
            <a:endParaRPr lang="tr-TR" baseline="0" dirty="0" smtClean="0"/>
          </a:p>
          <a:p>
            <a:pPr algn="just"/>
            <a:endParaRPr lang="tr-TR" sz="1200" b="0" u="sng" kern="1200" dirty="0" smtClean="0">
              <a:solidFill>
                <a:schemeClr val="tx1"/>
              </a:solidFill>
              <a:latin typeface="Arial" charset="0"/>
              <a:ea typeface="+mn-ea"/>
              <a:cs typeface="+mn-cs"/>
            </a:endParaRPr>
          </a:p>
          <a:p>
            <a:pPr algn="just"/>
            <a:r>
              <a:rPr lang="tr-TR" sz="1200" b="0" u="sng" kern="1200" dirty="0" smtClean="0">
                <a:solidFill>
                  <a:schemeClr val="tx1"/>
                </a:solidFill>
                <a:latin typeface="Arial" charset="0"/>
                <a:ea typeface="+mn-ea"/>
                <a:cs typeface="+mn-cs"/>
              </a:rPr>
              <a:t>Kart kullanımından doğan sorumluluk</a:t>
            </a:r>
            <a:r>
              <a:rPr lang="tr-TR" sz="1200" b="0" kern="1200" dirty="0" smtClean="0">
                <a:solidFill>
                  <a:schemeClr val="tx1"/>
                </a:solidFill>
                <a:latin typeface="Arial" charset="0"/>
                <a:ea typeface="+mn-ea"/>
                <a:cs typeface="+mn-cs"/>
              </a:rPr>
              <a:t>, sözleşme imzalandığı ve kartın zilyetliğine geçtiği veya fizikî varlığı bulunmayan kart numarasının öğrenildiği andan itibaren, kart hamiline aittir. Kartın imza hanesinin kart hamili tarafından imzalanmış olması zorunludur. (Md.15)</a:t>
            </a:r>
          </a:p>
          <a:p>
            <a:pPr indent="-285750" algn="just">
              <a:buFont typeface="Wingdings" panose="05000000000000000000" pitchFamily="2" charset="2"/>
              <a:buChar char="v"/>
            </a:pPr>
            <a:endParaRPr lang="tr-TR" sz="1200" b="0" kern="1200" dirty="0" smtClean="0">
              <a:solidFill>
                <a:schemeClr val="tx1"/>
              </a:solidFill>
              <a:latin typeface="Arial" charset="0"/>
              <a:ea typeface="+mn-ea"/>
              <a:cs typeface="+mn-cs"/>
            </a:endParaRPr>
          </a:p>
          <a:p>
            <a:pPr indent="-263525" algn="just">
              <a:buFont typeface="Wingdings" panose="05000000000000000000" pitchFamily="2" charset="2"/>
              <a:buChar char="v"/>
            </a:pPr>
            <a:r>
              <a:rPr lang="tr-TR" sz="1200" b="0" kern="1200" dirty="0" smtClean="0">
                <a:solidFill>
                  <a:schemeClr val="tx1"/>
                </a:solidFill>
                <a:latin typeface="Arial" charset="0"/>
                <a:ea typeface="+mn-ea"/>
                <a:cs typeface="+mn-cs"/>
              </a:rPr>
              <a:t>Kart çıkaran kuruluşlar, kartların düzenli ve güvenli kullanımı ile bildirim, talep, şikâyet ve itirazlara ilişkin gerekli tedbirleri almaya yönelik sistemi kurmak ve kesintisiz olarak açık tutmakla yükümlüdür.(Md.8) </a:t>
            </a:r>
            <a:r>
              <a:rPr lang="tr-TR" sz="1200" kern="1200" dirty="0" smtClean="0">
                <a:solidFill>
                  <a:schemeClr val="tx1"/>
                </a:solidFill>
                <a:latin typeface="Arial" charset="0"/>
                <a:ea typeface="+mn-ea"/>
                <a:cs typeface="+mn-cs"/>
              </a:rPr>
              <a:t>(Bankanın sorumluluğu)</a:t>
            </a:r>
          </a:p>
          <a:p>
            <a:pPr algn="just"/>
            <a:endParaRPr lang="tr-TR" sz="1200" kern="1200" dirty="0" smtClean="0">
              <a:solidFill>
                <a:schemeClr val="tx1"/>
              </a:solidFill>
              <a:latin typeface="Arial" charset="0"/>
              <a:ea typeface="+mn-ea"/>
              <a:cs typeface="+mn-cs"/>
            </a:endParaRPr>
          </a:p>
          <a:p>
            <a:pPr indent="-285750" algn="just">
              <a:buFont typeface="Wingdings" panose="05000000000000000000" pitchFamily="2" charset="2"/>
              <a:buChar char="v"/>
            </a:pPr>
            <a:r>
              <a:rPr lang="tr-TR" sz="1200" b="0" kern="1200" dirty="0" smtClean="0">
                <a:solidFill>
                  <a:schemeClr val="tx1"/>
                </a:solidFill>
                <a:latin typeface="Arial" charset="0"/>
                <a:ea typeface="+mn-ea"/>
                <a:cs typeface="+mn-cs"/>
              </a:rPr>
              <a:t>Kartın ya da kart bilgilerinin kaybolması veya çalınması halinde kart hamili, yapacağı </a:t>
            </a:r>
            <a:r>
              <a:rPr lang="tr-TR" sz="1200" b="0" kern="1200" dirty="0" smtClean="0">
                <a:solidFill>
                  <a:srgbClr val="FF0000"/>
                </a:solidFill>
                <a:latin typeface="Arial" charset="0"/>
                <a:ea typeface="+mn-ea"/>
                <a:cs typeface="+mn-cs"/>
              </a:rPr>
              <a:t>bildirimden önceki </a:t>
            </a:r>
            <a:r>
              <a:rPr lang="tr-TR" sz="1200" b="0" kern="1200" dirty="0" err="1" smtClean="0">
                <a:solidFill>
                  <a:srgbClr val="FF0000"/>
                </a:solidFill>
                <a:latin typeface="Arial" charset="0"/>
                <a:ea typeface="+mn-ea"/>
                <a:cs typeface="+mn-cs"/>
              </a:rPr>
              <a:t>yirmidört</a:t>
            </a:r>
            <a:r>
              <a:rPr lang="tr-TR" sz="1200" b="0" kern="1200" dirty="0" smtClean="0">
                <a:solidFill>
                  <a:srgbClr val="FF0000"/>
                </a:solidFill>
                <a:latin typeface="Arial" charset="0"/>
                <a:ea typeface="+mn-ea"/>
                <a:cs typeface="+mn-cs"/>
              </a:rPr>
              <a:t> saat içinde </a:t>
            </a:r>
            <a:r>
              <a:rPr lang="tr-TR" sz="1200" b="0" kern="1200" dirty="0" smtClean="0">
                <a:solidFill>
                  <a:schemeClr val="tx1"/>
                </a:solidFill>
                <a:latin typeface="Arial" charset="0"/>
                <a:ea typeface="+mn-ea"/>
                <a:cs typeface="+mn-cs"/>
              </a:rPr>
              <a:t>gerçekleşen hukuka aykırı kullanımdan doğan zararlardan </a:t>
            </a:r>
            <a:r>
              <a:rPr lang="tr-TR" sz="1200" b="0" kern="1200" dirty="0" err="1" smtClean="0">
                <a:solidFill>
                  <a:srgbClr val="FF0000"/>
                </a:solidFill>
                <a:latin typeface="Arial" charset="0"/>
                <a:ea typeface="+mn-ea"/>
                <a:cs typeface="+mn-cs"/>
              </a:rPr>
              <a:t>yüzelli</a:t>
            </a:r>
            <a:r>
              <a:rPr lang="tr-TR" sz="1200" b="0" kern="1200" dirty="0" smtClean="0">
                <a:solidFill>
                  <a:srgbClr val="FF0000"/>
                </a:solidFill>
                <a:latin typeface="Arial" charset="0"/>
                <a:ea typeface="+mn-ea"/>
                <a:cs typeface="+mn-cs"/>
              </a:rPr>
              <a:t> Yeni Türk Lirası </a:t>
            </a:r>
            <a:r>
              <a:rPr lang="tr-TR" sz="1200" b="0" kern="1200" dirty="0" smtClean="0">
                <a:solidFill>
                  <a:schemeClr val="tx1"/>
                </a:solidFill>
                <a:latin typeface="Arial" charset="0"/>
                <a:ea typeface="+mn-ea"/>
                <a:cs typeface="+mn-cs"/>
              </a:rPr>
              <a:t>ile sınırlı olmak üzere sorumludur. Hukuka aykırı kullanımın, </a:t>
            </a:r>
            <a:r>
              <a:rPr lang="tr-TR" sz="1200" kern="1200" dirty="0" smtClean="0">
                <a:solidFill>
                  <a:srgbClr val="FF0000"/>
                </a:solidFill>
                <a:latin typeface="Arial" charset="0"/>
                <a:ea typeface="+mn-ea"/>
                <a:cs typeface="+mn-cs"/>
              </a:rPr>
              <a:t>hamilin ağır ihmaline </a:t>
            </a:r>
            <a:r>
              <a:rPr lang="tr-TR" sz="1200" b="0" u="sng" kern="1200" dirty="0" smtClean="0">
                <a:solidFill>
                  <a:schemeClr val="tx1"/>
                </a:solidFill>
                <a:latin typeface="Arial" charset="0"/>
                <a:ea typeface="+mn-ea"/>
                <a:cs typeface="+mn-cs"/>
              </a:rPr>
              <a:t>(</a:t>
            </a:r>
            <a:r>
              <a:rPr lang="tr-TR" sz="1200" b="0" u="sng" kern="1200" dirty="0" err="1" smtClean="0">
                <a:solidFill>
                  <a:schemeClr val="tx1"/>
                </a:solidFill>
                <a:latin typeface="Arial" charset="0"/>
                <a:ea typeface="+mn-ea"/>
                <a:cs typeface="+mn-cs"/>
              </a:rPr>
              <a:t>örn</a:t>
            </a:r>
            <a:r>
              <a:rPr lang="tr-TR" sz="1200" b="0" u="sng" kern="1200" dirty="0" smtClean="0">
                <a:solidFill>
                  <a:schemeClr val="tx1"/>
                </a:solidFill>
                <a:latin typeface="Arial" charset="0"/>
                <a:ea typeface="+mn-ea"/>
                <a:cs typeface="+mn-cs"/>
              </a:rPr>
              <a:t>: şifre gizliliğinin sağlanamaması)</a:t>
            </a:r>
            <a:r>
              <a:rPr lang="tr-TR" sz="1200" b="0" kern="1200" dirty="0" smtClean="0">
                <a:solidFill>
                  <a:srgbClr val="FF0000"/>
                </a:solidFill>
                <a:latin typeface="Arial" charset="0"/>
                <a:ea typeface="+mn-ea"/>
                <a:cs typeface="+mn-cs"/>
              </a:rPr>
              <a:t> </a:t>
            </a:r>
            <a:r>
              <a:rPr lang="tr-TR" sz="1200" b="0" kern="1200" dirty="0" smtClean="0">
                <a:solidFill>
                  <a:schemeClr val="tx1"/>
                </a:solidFill>
                <a:latin typeface="Arial" charset="0"/>
                <a:ea typeface="+mn-ea"/>
                <a:cs typeface="+mn-cs"/>
              </a:rPr>
              <a:t>veya kastına dayanması veya bildirimin yapılmaması hallerinde bu sınır uygulanmaz.(Md.12) </a:t>
            </a:r>
            <a:r>
              <a:rPr lang="tr-TR" sz="1200" kern="1200" dirty="0" smtClean="0">
                <a:solidFill>
                  <a:schemeClr val="tx1"/>
                </a:solidFill>
                <a:latin typeface="Arial" charset="0"/>
                <a:ea typeface="+mn-ea"/>
                <a:cs typeface="+mn-cs"/>
              </a:rPr>
              <a:t>(Kart hamilinin sorumluluğu)</a:t>
            </a:r>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36</a:t>
            </a:fld>
            <a:endParaRPr lang="tr-TR" altLang="tr-TR"/>
          </a:p>
        </p:txBody>
      </p:sp>
    </p:spTree>
    <p:extLst>
      <p:ext uri="{BB962C8B-B14F-4D97-AF65-F5344CB8AC3E}">
        <p14:creationId xmlns:p14="http://schemas.microsoft.com/office/powerpoint/2010/main" val="37595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a:ln/>
        </p:spPr>
      </p:sp>
      <p:sp>
        <p:nvSpPr>
          <p:cNvPr id="41987"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dirty="0" smtClean="0">
                <a:latin typeface="Arial" panose="020B0604020202020204" pitchFamily="34" charset="0"/>
              </a:rPr>
              <a:t>Özetle; Yargı kararlarına bakıldığında özellikle </a:t>
            </a:r>
            <a:r>
              <a:rPr lang="tr-TR" altLang="tr-TR" u="sng" dirty="0" smtClean="0">
                <a:latin typeface="Arial" panose="020B0604020202020204" pitchFamily="34" charset="0"/>
              </a:rPr>
              <a:t>2012 tarihinden</a:t>
            </a:r>
            <a:r>
              <a:rPr lang="tr-TR" altLang="tr-TR" u="sng" baseline="0" dirty="0" smtClean="0">
                <a:latin typeface="Arial" panose="020B0604020202020204" pitchFamily="34" charset="0"/>
              </a:rPr>
              <a:t> itibaren </a:t>
            </a:r>
            <a:r>
              <a:rPr lang="tr-TR" altLang="tr-TR" baseline="0" dirty="0" smtClean="0">
                <a:latin typeface="Arial" panose="020B0604020202020204" pitchFamily="34" charset="0"/>
              </a:rPr>
              <a:t>kredi kartı aidatlarına ilişkin olarak iadesine karar verilen mahkeme kararlarının bozularak tüketici aleyhine sonuçlandığını görüyoruz.</a:t>
            </a:r>
          </a:p>
          <a:p>
            <a:r>
              <a:rPr lang="tr-TR" altLang="tr-TR" baseline="0" dirty="0" smtClean="0">
                <a:latin typeface="Arial" panose="020B0604020202020204" pitchFamily="34" charset="0"/>
              </a:rPr>
              <a:t> </a:t>
            </a:r>
          </a:p>
          <a:p>
            <a:r>
              <a:rPr lang="tr-TR" altLang="tr-TR" baseline="0" dirty="0" smtClean="0">
                <a:latin typeface="Arial" panose="020B0604020202020204" pitchFamily="34" charset="0"/>
              </a:rPr>
              <a:t>      </a:t>
            </a:r>
            <a:r>
              <a:rPr lang="tr-TR" altLang="tr-TR" u="sng" baseline="0" dirty="0" smtClean="0">
                <a:latin typeface="Arial" panose="020B0604020202020204" pitchFamily="34" charset="0"/>
              </a:rPr>
              <a:t>Sonuç olarak Yargı Kararları çerçevesinde Ücret Yönetmeliği öncesi dönemde alınan ücretlere ilişkin yapılan başvurularda dikkat edilmesi gereken hususlar;</a:t>
            </a:r>
          </a:p>
          <a:p>
            <a:r>
              <a:rPr lang="tr-TR" altLang="tr-TR" baseline="0" dirty="0" smtClean="0">
                <a:latin typeface="Arial" panose="020B0604020202020204" pitchFamily="34" charset="0"/>
              </a:rPr>
              <a:t>      1- Ücret alınabileceğine dair sözleşmede bir hüküm olup olmadığı, yoksa zaten mevzuat gereği alınamaz</a:t>
            </a:r>
          </a:p>
          <a:p>
            <a:r>
              <a:rPr lang="tr-TR" altLang="tr-TR" baseline="0" dirty="0" smtClean="0">
                <a:latin typeface="Arial" panose="020B0604020202020204" pitchFamily="34" charset="0"/>
              </a:rPr>
              <a:t>      2- Sözleşmede hüküm var ise, alınacağı belirtilen ücretten daha fazla aidat alınıp alınmadığı </a:t>
            </a:r>
            <a:endParaRPr lang="tr-TR" altLang="tr-TR" dirty="0" smtClean="0">
              <a:latin typeface="Arial" panose="020B0604020202020204" pitchFamily="34" charset="0"/>
            </a:endParaRPr>
          </a:p>
        </p:txBody>
      </p:sp>
      <p:sp>
        <p:nvSpPr>
          <p:cNvPr id="41988"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4DCD5B-332D-4694-A450-5EB631772FDF}" type="slidenum">
              <a:rPr lang="tr-TR" altLang="tr-TR"/>
              <a:pPr>
                <a:spcBef>
                  <a:spcPct val="0"/>
                </a:spcBef>
              </a:pPr>
              <a:t>5</a:t>
            </a:fld>
            <a:endParaRPr lang="tr-TR" altLang="tr-TR"/>
          </a:p>
        </p:txBody>
      </p:sp>
    </p:spTree>
    <p:extLst>
      <p:ext uri="{BB962C8B-B14F-4D97-AF65-F5344CB8AC3E}">
        <p14:creationId xmlns:p14="http://schemas.microsoft.com/office/powerpoint/2010/main" val="1431338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37</a:t>
            </a:fld>
            <a:endParaRPr lang="tr-TR" altLang="tr-TR"/>
          </a:p>
        </p:txBody>
      </p:sp>
    </p:spTree>
    <p:extLst>
      <p:ext uri="{BB962C8B-B14F-4D97-AF65-F5344CB8AC3E}">
        <p14:creationId xmlns:p14="http://schemas.microsoft.com/office/powerpoint/2010/main" val="146239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03213" lvl="1" algn="just">
              <a:spcBef>
                <a:spcPct val="20000"/>
              </a:spcBef>
              <a:buClr>
                <a:schemeClr val="accent1"/>
              </a:buClr>
              <a:buSzPct val="100000"/>
              <a:defRPr/>
            </a:pPr>
            <a:endParaRPr lang="tr-TR" sz="1400" b="0" kern="1200" dirty="0" smtClean="0">
              <a:solidFill>
                <a:prstClr val="black"/>
              </a:solidFill>
              <a:latin typeface="Arial" charset="0"/>
              <a:ea typeface="+mn-ea"/>
              <a:cs typeface="+mn-cs"/>
            </a:endParaRPr>
          </a:p>
          <a:p>
            <a:pPr marL="588963" lvl="1" indent="-285750" algn="just">
              <a:spcBef>
                <a:spcPct val="20000"/>
              </a:spcBef>
              <a:buClr>
                <a:schemeClr val="accent1"/>
              </a:buClr>
              <a:buSzPct val="100000"/>
              <a:buFont typeface="Wingdings" panose="05000000000000000000" pitchFamily="2" charset="2"/>
              <a:buChar char="Ø"/>
              <a:defRPr/>
            </a:pPr>
            <a:r>
              <a:rPr lang="tr-TR" sz="1400" b="0" u="sng" kern="1200" dirty="0" smtClean="0">
                <a:solidFill>
                  <a:schemeClr val="tx1"/>
                </a:solidFill>
                <a:latin typeface="Arial" charset="0"/>
                <a:ea typeface="+mn-ea"/>
                <a:cs typeface="Times New Roman" panose="02020603050405020304" pitchFamily="18" charset="0"/>
              </a:rPr>
              <a:t>Ücret Yönetmeliği’nin "</a:t>
            </a:r>
            <a:r>
              <a:rPr lang="tr-TR" sz="1400" b="0" u="sng" kern="1200" dirty="0" smtClean="0">
                <a:solidFill>
                  <a:srgbClr val="FE0C00"/>
                </a:solidFill>
                <a:latin typeface="Arial" charset="0"/>
                <a:ea typeface="+mn-ea"/>
                <a:cs typeface="Times New Roman" pitchFamily="18" charset="0"/>
              </a:rPr>
              <a:t>Banka ve Kredi Kartlarına ilişkin ücretler</a:t>
            </a:r>
            <a:r>
              <a:rPr lang="tr-TR" sz="1400" b="0" u="sng" dirty="0" smtClean="0">
                <a:cs typeface="Times New Roman" pitchFamily="18" charset="0"/>
              </a:rPr>
              <a:t>"</a:t>
            </a:r>
            <a:r>
              <a:rPr lang="tr-TR" sz="1400" b="0" u="sng" kern="1200" dirty="0" smtClean="0">
                <a:solidFill>
                  <a:schemeClr val="tx1"/>
                </a:solidFill>
                <a:latin typeface="Arial" charset="0"/>
                <a:ea typeface="+mn-ea"/>
                <a:cs typeface="Times New Roman" pitchFamily="18" charset="0"/>
              </a:rPr>
              <a:t> başlıklı Md.11/4; </a:t>
            </a:r>
            <a:r>
              <a:rPr lang="tr-TR" sz="1400" b="0" u="sng" kern="1200" dirty="0" smtClean="0">
                <a:solidFill>
                  <a:srgbClr val="FE0C00"/>
                </a:solidFill>
                <a:latin typeface="Arial" charset="0"/>
                <a:ea typeface="+mn-ea"/>
                <a:cs typeface="Times New Roman" pitchFamily="18" charset="0"/>
              </a:rPr>
              <a:t> </a:t>
            </a:r>
          </a:p>
          <a:p>
            <a:pPr marL="985838" lvl="1" indent="-285750" algn="just">
              <a:spcBef>
                <a:spcPct val="20000"/>
              </a:spcBef>
              <a:buClr>
                <a:schemeClr val="accent1"/>
              </a:buClr>
              <a:buSzPct val="100000"/>
              <a:buFont typeface="Wingdings" panose="05000000000000000000" pitchFamily="2" charset="2"/>
              <a:buChar char="ü"/>
              <a:defRPr/>
            </a:pPr>
            <a:r>
              <a:rPr lang="tr-TR" sz="1400" b="0" kern="1200" dirty="0" smtClean="0">
                <a:solidFill>
                  <a:srgbClr val="FE0C00"/>
                </a:solidFill>
                <a:latin typeface="Arial" charset="0"/>
                <a:ea typeface="+mn-ea"/>
                <a:cs typeface="Times New Roman" pitchFamily="18" charset="0"/>
              </a:rPr>
              <a:t>Kredi kartları özelliklerine  göre ücretlendirilebilir.</a:t>
            </a:r>
            <a:r>
              <a:rPr lang="tr-TR" sz="1400" b="0" kern="1200" dirty="0" smtClean="0">
                <a:solidFill>
                  <a:schemeClr val="tx1"/>
                </a:solidFill>
                <a:latin typeface="Arial" charset="0"/>
                <a:ea typeface="+mn-ea"/>
                <a:cs typeface="Times New Roman" pitchFamily="18" charset="0"/>
              </a:rPr>
              <a:t> Asıl karta bağlı sunulan ek kartın yıllık üyelik ücreti asıl kartınkinin %50’sini geçemez.</a:t>
            </a:r>
          </a:p>
          <a:p>
            <a:pPr marL="985838" lvl="1" indent="-285750" algn="just">
              <a:spcBef>
                <a:spcPct val="20000"/>
              </a:spcBef>
              <a:buClr>
                <a:schemeClr val="accent1"/>
              </a:buClr>
              <a:buSzPct val="100000"/>
              <a:buFont typeface="Wingdings" panose="05000000000000000000" pitchFamily="2" charset="2"/>
              <a:buChar char="ü"/>
              <a:defRPr/>
            </a:pPr>
            <a:r>
              <a:rPr lang="tr-TR" sz="1400" b="0" kern="1200" dirty="0" smtClean="0">
                <a:solidFill>
                  <a:schemeClr val="tx1"/>
                </a:solidFill>
                <a:latin typeface="Arial" charset="0"/>
                <a:ea typeface="+mn-ea"/>
                <a:cs typeface="+mn-cs"/>
              </a:rPr>
              <a:t>kartlardan alınan bu ücretlerin ancak tüketiciyi borçlandırıcı nitelikteki ilk kullanımı müteakip yıllık olarak alınabilecektir.</a:t>
            </a:r>
          </a:p>
          <a:p>
            <a:pPr marL="985838" lvl="1" indent="-285750" algn="just">
              <a:spcBef>
                <a:spcPct val="20000"/>
              </a:spcBef>
              <a:buClr>
                <a:schemeClr val="accent1"/>
              </a:buClr>
              <a:buSzPct val="100000"/>
              <a:buFont typeface="Wingdings" panose="05000000000000000000" pitchFamily="2" charset="2"/>
              <a:buChar char="ü"/>
              <a:defRPr/>
            </a:pPr>
            <a:r>
              <a:rPr lang="tr-TR" sz="1400" b="0" kern="1200" dirty="0" smtClean="0">
                <a:solidFill>
                  <a:schemeClr val="tx1"/>
                </a:solidFill>
                <a:latin typeface="Arial" charset="0"/>
                <a:ea typeface="+mn-ea"/>
                <a:cs typeface="+mn-cs"/>
              </a:rPr>
              <a:t>kesintisiz en az 180 gün hareket görmeyen kredi kartından bu kart hareketsiz kaldığı müddetçe yıllık üyelik ücreti alınamayacaktır.</a:t>
            </a:r>
            <a:endParaRPr lang="tr-TR" sz="1400" b="0" kern="1200" dirty="0" smtClean="0">
              <a:solidFill>
                <a:schemeClr val="tx1"/>
              </a:solidFill>
              <a:latin typeface="Arial" charset="0"/>
              <a:ea typeface="+mn-ea"/>
              <a:cs typeface="Times New Roman" pitchFamily="18" charset="0"/>
            </a:endParaRPr>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6</a:t>
            </a:fld>
            <a:endParaRPr lang="tr-TR" altLang="tr-TR"/>
          </a:p>
        </p:txBody>
      </p:sp>
    </p:spTree>
    <p:extLst>
      <p:ext uri="{BB962C8B-B14F-4D97-AF65-F5344CB8AC3E}">
        <p14:creationId xmlns:p14="http://schemas.microsoft.com/office/powerpoint/2010/main" val="359277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85750" indent="-285750" algn="just">
              <a:buFont typeface="Wingdings" panose="05000000000000000000" pitchFamily="2" charset="2"/>
              <a:buChar char="v"/>
            </a:pPr>
            <a:r>
              <a:rPr lang="tr-TR" sz="1200" b="0" kern="1200" dirty="0" smtClean="0">
                <a:solidFill>
                  <a:schemeClr val="tx1"/>
                </a:solidFill>
                <a:latin typeface="Arial" charset="0"/>
                <a:ea typeface="+mn-ea"/>
                <a:cs typeface="+mn-cs"/>
              </a:rPr>
              <a:t>6502 sayılı Kanun ile </a:t>
            </a:r>
            <a:r>
              <a:rPr lang="tr-TR" sz="1200" b="0" kern="1200" dirty="0" smtClean="0">
                <a:solidFill>
                  <a:srgbClr val="FE0C00"/>
                </a:solidFill>
                <a:latin typeface="Arial" charset="0"/>
                <a:ea typeface="+mn-ea"/>
                <a:cs typeface="+mn-cs"/>
              </a:rPr>
              <a:t>kredi kartı sözleşmeleri,</a:t>
            </a:r>
            <a:r>
              <a:rPr lang="tr-TR" sz="1200" b="0" kern="1200" dirty="0" smtClean="0">
                <a:solidFill>
                  <a:schemeClr val="tx1"/>
                </a:solidFill>
                <a:latin typeface="Arial" charset="0"/>
                <a:ea typeface="+mn-ea"/>
                <a:cs typeface="+mn-cs"/>
              </a:rPr>
              <a:t> faiz veya benzeri bir menfaat karşılığında, ödemenin üç aydan daha uzun süre ertelenmesi veya benzer şekilde taksitle ödeme imkanı sağlaması halinde </a:t>
            </a:r>
            <a:r>
              <a:rPr lang="tr-TR" sz="1200" b="0" kern="1200" dirty="0" smtClean="0">
                <a:solidFill>
                  <a:srgbClr val="FE0C00"/>
                </a:solidFill>
                <a:latin typeface="Arial" charset="0"/>
                <a:ea typeface="+mn-ea"/>
                <a:cs typeface="+mn-cs"/>
              </a:rPr>
              <a:t>tüketici kredisi sözleşmesi </a:t>
            </a:r>
            <a:r>
              <a:rPr lang="tr-TR" sz="1200" b="0" kern="1200" dirty="0" smtClean="0">
                <a:solidFill>
                  <a:schemeClr val="tx1"/>
                </a:solidFill>
                <a:latin typeface="Arial" charset="0"/>
                <a:ea typeface="+mn-ea"/>
                <a:cs typeface="+mn-cs"/>
              </a:rPr>
              <a:t>olarak değerlendirilmiştir.</a:t>
            </a:r>
          </a:p>
          <a:p>
            <a:pPr algn="just"/>
            <a:endParaRPr lang="tr-TR" sz="1200" b="0" kern="1200" dirty="0" smtClean="0">
              <a:solidFill>
                <a:schemeClr val="tx1"/>
              </a:solidFill>
              <a:latin typeface="Arial" charset="0"/>
              <a:ea typeface="+mn-ea"/>
              <a:cs typeface="+mn-cs"/>
            </a:endParaRPr>
          </a:p>
          <a:p>
            <a:pPr marL="285750" indent="-285750" algn="just">
              <a:buFont typeface="Wingdings" panose="05000000000000000000" pitchFamily="2" charset="2"/>
              <a:buChar char="v"/>
            </a:pPr>
            <a:r>
              <a:rPr lang="tr-TR" sz="12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Tüketici Kredisi Sözleşmeleri Yönetmeliği’nin “</a:t>
            </a:r>
            <a:r>
              <a:rPr lang="tr-TR" sz="1200" b="0" dirty="0" smtClean="0">
                <a:solidFill>
                  <a:srgbClr val="FE0C00"/>
                </a:solidFill>
                <a:latin typeface="Calibri" panose="020F0502020204030204" pitchFamily="34" charset="0"/>
                <a:ea typeface="Times New Roman" panose="02020603050405020304" pitchFamily="18" charset="0"/>
              </a:rPr>
              <a:t>Sözleşmede değişiklik yapılması</a:t>
            </a:r>
            <a:r>
              <a:rPr lang="tr-TR" sz="12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tr-TR" sz="1200" b="0" dirty="0" smtClean="0">
                <a:solidFill>
                  <a:srgbClr val="000000"/>
                </a:solidFill>
                <a:latin typeface="Calibri" panose="020F0502020204030204" pitchFamily="34" charset="0"/>
                <a:ea typeface="Times New Roman" panose="02020603050405020304" pitchFamily="18" charset="0"/>
              </a:rPr>
              <a:t>başlıklı </a:t>
            </a:r>
            <a:r>
              <a:rPr lang="tr-TR" sz="12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13 üncü maddesi gereği; </a:t>
            </a:r>
          </a:p>
          <a:p>
            <a:pPr marL="285750" indent="-285750" algn="just">
              <a:buFont typeface="Wingdings" panose="05000000000000000000" pitchFamily="2" charset="2"/>
              <a:buChar char="v"/>
            </a:pPr>
            <a:endParaRPr lang="tr-TR" sz="1200" dirty="0" smtClean="0">
              <a:latin typeface="Times New Roman" panose="02020603050405020304" pitchFamily="18" charset="0"/>
              <a:ea typeface="Times New Roman" panose="02020603050405020304" pitchFamily="18" charset="0"/>
            </a:endParaRPr>
          </a:p>
          <a:p>
            <a:pPr algn="just" defTabSz="539750">
              <a:spcAft>
                <a:spcPts val="0"/>
              </a:spcAft>
            </a:pPr>
            <a:r>
              <a:rPr lang="tr-TR" sz="12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Kredi kartı  </a:t>
            </a:r>
            <a:r>
              <a:rPr lang="tr-TR" sz="1200" b="0" dirty="0" smtClean="0">
                <a:solidFill>
                  <a:srgbClr val="FE0C00"/>
                </a:solidFill>
                <a:latin typeface="Calibri" panose="020F0502020204030204" pitchFamily="34" charset="0"/>
                <a:ea typeface="Times New Roman" panose="02020603050405020304" pitchFamily="18" charset="0"/>
                <a:cs typeface="Times New Roman" panose="02020603050405020304" pitchFamily="18" charset="0"/>
              </a:rPr>
              <a:t>sözleşme şartlarında değişiklik yapılması halinde, </a:t>
            </a:r>
            <a:r>
              <a:rPr lang="tr-TR" sz="12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bu değişiklik yürürlüğe girmesinden </a:t>
            </a:r>
            <a:r>
              <a:rPr lang="tr-TR" sz="1200" b="0" dirty="0" smtClean="0">
                <a:solidFill>
                  <a:srgbClr val="FE0C00"/>
                </a:solidFill>
                <a:latin typeface="Calibri" panose="020F0502020204030204" pitchFamily="34" charset="0"/>
                <a:ea typeface="Times New Roman" panose="02020603050405020304" pitchFamily="18" charset="0"/>
                <a:cs typeface="Times New Roman" panose="02020603050405020304" pitchFamily="18" charset="0"/>
              </a:rPr>
              <a:t>30 gün önce</a:t>
            </a:r>
            <a:r>
              <a:rPr lang="tr-TR" sz="12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tüketiciye yazılı veya kalıcı veri saklayıcısı ile bildirilmelidir.</a:t>
            </a:r>
            <a:endParaRPr lang="tr-TR" sz="1200" b="0" kern="1200" dirty="0" smtClean="0">
              <a:solidFill>
                <a:schemeClr val="tx1"/>
              </a:solidFill>
              <a:latin typeface="Arial" charset="0"/>
              <a:ea typeface="+mn-ea"/>
              <a:cs typeface="+mn-cs"/>
            </a:endParaRPr>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7</a:t>
            </a:fld>
            <a:endParaRPr lang="tr-TR" altLang="tr-TR"/>
          </a:p>
        </p:txBody>
      </p:sp>
    </p:spTree>
    <p:extLst>
      <p:ext uri="{BB962C8B-B14F-4D97-AF65-F5344CB8AC3E}">
        <p14:creationId xmlns:p14="http://schemas.microsoft.com/office/powerpoint/2010/main" val="177663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8</a:t>
            </a:fld>
            <a:endParaRPr lang="tr-TR" altLang="tr-TR"/>
          </a:p>
        </p:txBody>
      </p:sp>
    </p:spTree>
    <p:extLst>
      <p:ext uri="{BB962C8B-B14F-4D97-AF65-F5344CB8AC3E}">
        <p14:creationId xmlns:p14="http://schemas.microsoft.com/office/powerpoint/2010/main" val="144439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tr-TR" sz="1200" dirty="0" smtClean="0">
                <a:solidFill>
                  <a:schemeClr val="tx1"/>
                </a:solidFill>
                <a:latin typeface="Cambria" panose="02040503050406030204" pitchFamily="18" charset="0"/>
              </a:rPr>
              <a:t>Tüketicilerden tahsil edilen dosya masrafı, istihbarat ücreti, kredi işlem fişi ücreti, kredi dekont ücreti, ödeme planı değiştirme ücreti, değişken taksitli ödeme planı ücreti gibi onlarca ücret kalemi kaldırılmıştır.</a:t>
            </a:r>
            <a:r>
              <a:rPr lang="tr-TR" sz="1200" baseline="0" dirty="0" smtClean="0">
                <a:solidFill>
                  <a:schemeClr val="tx1"/>
                </a:solidFill>
                <a:latin typeface="Cambria" panose="02040503050406030204" pitchFamily="18" charset="0"/>
              </a:rPr>
              <a:t> </a:t>
            </a:r>
            <a:r>
              <a:rPr lang="tr-TR" sz="1200" dirty="0" smtClean="0">
                <a:solidFill>
                  <a:schemeClr val="tx1"/>
                </a:solidFill>
                <a:latin typeface="Cambria" panose="02040503050406030204" pitchFamily="18" charset="0"/>
              </a:rPr>
              <a:t>Kavram birliği sağlanmıştır.</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tr-TR" sz="1200" dirty="0" smtClean="0">
                <a:solidFill>
                  <a:srgbClr val="CC00FF"/>
                </a:solidFill>
              </a:rPr>
              <a:t>Türkiye Bankalar Birliği tarafından</a:t>
            </a:r>
            <a:r>
              <a:rPr lang="tr-TR" sz="1200" baseline="0" dirty="0" smtClean="0">
                <a:solidFill>
                  <a:srgbClr val="CC00FF"/>
                </a:solidFill>
              </a:rPr>
              <a:t> hazırlanan «</a:t>
            </a:r>
            <a:r>
              <a:rPr lang="tr-TR" sz="1200" b="1" dirty="0" smtClean="0">
                <a:solidFill>
                  <a:srgbClr val="CC00FF"/>
                </a:solidFill>
              </a:rPr>
              <a:t>Finansal Tüketicilerden Alınacak Ücretlere İlişkin </a:t>
            </a:r>
            <a:r>
              <a:rPr lang="tr-TR" sz="1200" b="1" dirty="0" err="1" smtClean="0">
                <a:solidFill>
                  <a:srgbClr val="CC00FF"/>
                </a:solidFill>
              </a:rPr>
              <a:t>Usûl</a:t>
            </a:r>
            <a:r>
              <a:rPr lang="tr-TR" sz="1200" b="1" dirty="0" smtClean="0">
                <a:solidFill>
                  <a:srgbClr val="CC00FF"/>
                </a:solidFill>
              </a:rPr>
              <a:t> Ve Esaslar Hakkında Yönetmelik Kapsamında Ücretlendirilebilecek Ürün ve Hizmetlere İlişkin </a:t>
            </a:r>
            <a:r>
              <a:rPr lang="tr-TR" sz="1200" b="1" dirty="0" err="1" smtClean="0">
                <a:solidFill>
                  <a:srgbClr val="CC00FF"/>
                </a:solidFill>
              </a:rPr>
              <a:t>İzahname</a:t>
            </a:r>
            <a:r>
              <a:rPr lang="tr-TR" sz="1200" b="1" dirty="0" smtClean="0">
                <a:solidFill>
                  <a:srgbClr val="CC00FF"/>
                </a:solidFill>
              </a:rPr>
              <a:t>» </a:t>
            </a:r>
            <a:r>
              <a:rPr lang="tr-TR" sz="1200" b="0" dirty="0" smtClean="0">
                <a:solidFill>
                  <a:srgbClr val="CC00FF"/>
                </a:solidFill>
              </a:rPr>
              <a:t>sinde</a:t>
            </a:r>
            <a:r>
              <a:rPr lang="tr-TR" sz="1200" b="0" baseline="0" dirty="0" smtClean="0">
                <a:solidFill>
                  <a:srgbClr val="CC00FF"/>
                </a:solidFill>
              </a:rPr>
              <a:t> burada belirtilen ücretlerin altı doldurulmuştur.</a:t>
            </a:r>
            <a:endParaRPr lang="tr-TR" sz="1200" dirty="0" smtClean="0">
              <a:solidFill>
                <a:srgbClr val="CC00FF"/>
              </a:solidFill>
            </a:endParaRPr>
          </a:p>
          <a:p>
            <a:endParaRPr lang="tr-TR" dirty="0"/>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9</a:t>
            </a:fld>
            <a:endParaRPr lang="tr-TR" altLang="tr-TR"/>
          </a:p>
        </p:txBody>
      </p:sp>
    </p:spTree>
    <p:extLst>
      <p:ext uri="{BB962C8B-B14F-4D97-AF65-F5344CB8AC3E}">
        <p14:creationId xmlns:p14="http://schemas.microsoft.com/office/powerpoint/2010/main" val="267449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85372C-691C-4E2A-9469-98093B00DF5E}" type="slidenum">
              <a:rPr lang="tr-TR" smtClean="0"/>
              <a:t>10</a:t>
            </a:fld>
            <a:endParaRPr lang="tr-TR"/>
          </a:p>
        </p:txBody>
      </p:sp>
    </p:spTree>
    <p:extLst>
      <p:ext uri="{BB962C8B-B14F-4D97-AF65-F5344CB8AC3E}">
        <p14:creationId xmlns:p14="http://schemas.microsoft.com/office/powerpoint/2010/main" val="197164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000" b="0" u="sng" kern="120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000" b="1" kern="1200" dirty="0" smtClean="0">
                <a:solidFill>
                  <a:schemeClr val="tx1"/>
                </a:solidFill>
                <a:latin typeface="Arial" charset="0"/>
                <a:ea typeface="+mn-ea"/>
                <a:cs typeface="+mn-cs"/>
              </a:rPr>
              <a:t>(Dekont ücretinin (arşiv-araştırma ücreti), her bir banka verisine bakıldığında azami 5 TL olduğu görülebilir. Bu ücreti söz konusu azami tutarın üzerinde alınması durumunda örneğin 50 TL olarak belirlenmesi halinde sektör ortalaması gerekçe gösterilerek fazlaya ilişkin tahsil edilen bedelin tüketiciye iadesine karar verilmelidir.</a:t>
            </a:r>
            <a:endParaRPr lang="tr-TR" sz="1000" b="1" u="sng" kern="120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000" b="0" u="sng" kern="120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000" b="0" u="sng" kern="1200" dirty="0" smtClean="0">
                <a:solidFill>
                  <a:schemeClr val="tx1"/>
                </a:solidFill>
                <a:latin typeface="Arial" charset="0"/>
                <a:ea typeface="+mn-ea"/>
                <a:cs typeface="+mn-cs"/>
              </a:rPr>
              <a:t>Ek Bilgi</a:t>
            </a:r>
            <a:r>
              <a:rPr lang="tr-TR" sz="1000" b="0" u="sng" kern="1200" baseline="0" dirty="0" smtClean="0">
                <a:solidFill>
                  <a:schemeClr val="tx1"/>
                </a:solidFill>
                <a:latin typeface="Arial" charset="0"/>
                <a:ea typeface="+mn-ea"/>
                <a:cs typeface="+mn-cs"/>
              </a:rPr>
              <a:t> :</a:t>
            </a:r>
            <a:r>
              <a:rPr lang="tr-TR" sz="1000" b="0" kern="1200" dirty="0" smtClean="0">
                <a:solidFill>
                  <a:schemeClr val="tx1"/>
                </a:solidFill>
                <a:latin typeface="Arial" charset="0"/>
                <a:ea typeface="+mn-ea"/>
                <a:cs typeface="+mn-cs"/>
              </a:rPr>
              <a:t>Ücret Yönetmeliği öncesi bankaların almış olduğu ücretlere ilişkin BDDK’ya bildirim zorunluluğu kredi kartları özelinde olsa da;  Bankalar müşterilerine sundukları </a:t>
            </a:r>
            <a:r>
              <a:rPr lang="tr-TR" sz="1000" b="1" kern="1200" dirty="0" smtClean="0">
                <a:solidFill>
                  <a:schemeClr val="tx1"/>
                </a:solidFill>
                <a:latin typeface="Arial" charset="0"/>
                <a:ea typeface="+mn-ea"/>
                <a:cs typeface="+mn-cs"/>
              </a:rPr>
              <a:t>tüm mal ve hizmetlere ilişkin aldıkları </a:t>
            </a:r>
            <a:r>
              <a:rPr lang="tr-TR" sz="1000" b="0" kern="1200" dirty="0" smtClean="0">
                <a:solidFill>
                  <a:schemeClr val="tx1"/>
                </a:solidFill>
                <a:latin typeface="Arial" charset="0"/>
                <a:ea typeface="+mn-ea"/>
                <a:cs typeface="+mn-cs"/>
              </a:rPr>
              <a:t>ücretleri (</a:t>
            </a:r>
            <a:r>
              <a:rPr lang="tr-TR" sz="1000" b="0" u="sng" kern="1200" dirty="0" smtClean="0">
                <a:solidFill>
                  <a:schemeClr val="tx1"/>
                </a:solidFill>
                <a:latin typeface="Arial" charset="0"/>
                <a:ea typeface="+mn-ea"/>
                <a:cs typeface="+mn-cs"/>
                <a:hlinkClick r:id="rId3"/>
              </a:rPr>
              <a:t>ebulten.bddk.org.tr/</a:t>
            </a:r>
            <a:r>
              <a:rPr lang="tr-TR" sz="1000" b="0" u="sng" kern="1200" dirty="0" err="1" smtClean="0">
                <a:solidFill>
                  <a:schemeClr val="tx1"/>
                </a:solidFill>
                <a:latin typeface="Arial" charset="0"/>
                <a:ea typeface="+mn-ea"/>
                <a:cs typeface="+mn-cs"/>
                <a:hlinkClick r:id="rId3"/>
              </a:rPr>
              <a:t>TuketiciVerileri</a:t>
            </a:r>
            <a:r>
              <a:rPr lang="tr-TR" sz="1000" b="0" kern="1200" dirty="0" smtClean="0">
                <a:solidFill>
                  <a:schemeClr val="tx1"/>
                </a:solidFill>
                <a:latin typeface="Arial" charset="0"/>
                <a:ea typeface="+mn-ea"/>
                <a:cs typeface="+mn-cs"/>
              </a:rPr>
              <a:t>) linkinde yayınlamaktaydı.</a:t>
            </a:r>
          </a:p>
          <a:p>
            <a:endParaRPr lang="tr-TR" sz="1200" dirty="0" smtClean="0">
              <a:solidFill>
                <a:srgbClr val="CC00FF"/>
              </a:solidFill>
            </a:endParaRPr>
          </a:p>
          <a:p>
            <a:pPr marL="171450" lvl="0" indent="-171450" algn="just">
              <a:spcBef>
                <a:spcPct val="30000"/>
              </a:spcBef>
              <a:buFont typeface="Wingdings" panose="05000000000000000000" pitchFamily="2" charset="2"/>
              <a:buChar char="Ø"/>
              <a:defRPr/>
            </a:pPr>
            <a:r>
              <a:rPr lang="tr-TR" sz="1200" dirty="0" smtClean="0">
                <a:solidFill>
                  <a:srgbClr val="CC00FF"/>
                </a:solidFill>
              </a:rPr>
              <a:t>Türkiye Bankalar Birliği tarafından</a:t>
            </a:r>
            <a:r>
              <a:rPr lang="tr-TR" sz="1200" baseline="0" dirty="0" smtClean="0">
                <a:solidFill>
                  <a:srgbClr val="CC00FF"/>
                </a:solidFill>
              </a:rPr>
              <a:t> hazırlanan «</a:t>
            </a:r>
            <a:r>
              <a:rPr lang="tr-TR" sz="1200" b="1" dirty="0" smtClean="0">
                <a:solidFill>
                  <a:srgbClr val="CC00FF"/>
                </a:solidFill>
              </a:rPr>
              <a:t>Finansal Tüketicilerden Alınacak Ücretlere İlişkin </a:t>
            </a:r>
            <a:r>
              <a:rPr lang="tr-TR" sz="1200" b="1" dirty="0" err="1" smtClean="0">
                <a:solidFill>
                  <a:srgbClr val="CC00FF"/>
                </a:solidFill>
              </a:rPr>
              <a:t>Usûl</a:t>
            </a:r>
            <a:r>
              <a:rPr lang="tr-TR" sz="1200" b="1" dirty="0" smtClean="0">
                <a:solidFill>
                  <a:srgbClr val="CC00FF"/>
                </a:solidFill>
              </a:rPr>
              <a:t> Ve Esaslar Hakkında Yönetmelik Kapsamında Ücretlendirilebilecek Ürün ve Hizmetlere İlişkin </a:t>
            </a:r>
            <a:r>
              <a:rPr lang="tr-TR" sz="1200" b="1" dirty="0" err="1" smtClean="0">
                <a:solidFill>
                  <a:srgbClr val="CC00FF"/>
                </a:solidFill>
              </a:rPr>
              <a:t>İzahnamede</a:t>
            </a:r>
            <a:r>
              <a:rPr lang="tr-TR" sz="1200" b="1" dirty="0" smtClean="0">
                <a:solidFill>
                  <a:srgbClr val="CC00FF"/>
                </a:solidFill>
              </a:rPr>
              <a:t>»</a:t>
            </a:r>
            <a:r>
              <a:rPr lang="tr-TR" sz="1200" dirty="0" smtClean="0">
                <a:solidFill>
                  <a:srgbClr val="CC00FF"/>
                </a:solidFill>
              </a:rPr>
              <a:t>;</a:t>
            </a:r>
          </a:p>
          <a:p>
            <a:pPr lvl="0" algn="just">
              <a:spcBef>
                <a:spcPct val="30000"/>
              </a:spcBef>
              <a:defRPr/>
            </a:pPr>
            <a:endParaRPr lang="tr-TR" sz="1200" b="0" kern="1200" dirty="0" smtClean="0">
              <a:solidFill>
                <a:srgbClr val="CC00FF"/>
              </a:solidFill>
              <a:latin typeface="Arial" charset="0"/>
              <a:ea typeface="+mn-ea"/>
              <a:cs typeface="+mn-cs"/>
            </a:endParaRPr>
          </a:p>
          <a:p>
            <a:pPr lvl="0" algn="just">
              <a:spcBef>
                <a:spcPct val="30000"/>
              </a:spcBef>
              <a:defRPr/>
            </a:pPr>
            <a:r>
              <a:rPr lang="tr-TR" sz="1200" b="0" u="none" dirty="0" smtClean="0">
                <a:solidFill>
                  <a:srgbClr val="CC00FF"/>
                </a:solidFill>
              </a:rPr>
              <a:t>	</a:t>
            </a:r>
            <a:r>
              <a:rPr lang="tr-TR" sz="1200" b="0" u="sng" dirty="0" smtClean="0">
                <a:solidFill>
                  <a:srgbClr val="CC00FF"/>
                </a:solidFill>
              </a:rPr>
              <a:t>Ücret Yönetmeliği’nin Ekinde yer alan 5. gruptaki Arşiv-Araştırma Ücreti;</a:t>
            </a:r>
          </a:p>
          <a:p>
            <a:pPr marL="1543050" lvl="3" indent="-171450">
              <a:buFont typeface="Arial" panose="020B0604020202020204" pitchFamily="34" charset="0"/>
              <a:buChar char="•"/>
            </a:pPr>
            <a:r>
              <a:rPr lang="tr-TR" sz="1200" kern="1200" dirty="0" smtClean="0">
                <a:solidFill>
                  <a:schemeClr val="tx1"/>
                </a:solidFill>
                <a:effectLst/>
                <a:latin typeface="Arial" charset="0"/>
                <a:ea typeface="+mn-ea"/>
                <a:cs typeface="+mn-cs"/>
              </a:rPr>
              <a:t>Arşiv Araştırması Gerektiren Belge ve </a:t>
            </a:r>
            <a:r>
              <a:rPr lang="tr-TR" sz="1200" b="1" kern="1200" dirty="0" smtClean="0">
                <a:solidFill>
                  <a:schemeClr val="tx1"/>
                </a:solidFill>
                <a:effectLst/>
                <a:latin typeface="Arial" charset="0"/>
                <a:ea typeface="+mn-ea"/>
                <a:cs typeface="+mn-cs"/>
              </a:rPr>
              <a:t>Dekont Verilmesi</a:t>
            </a:r>
          </a:p>
          <a:p>
            <a:pPr marL="1543050" lvl="3" indent="-171450">
              <a:buFont typeface="Arial" panose="020B0604020202020204" pitchFamily="34" charset="0"/>
              <a:buChar char="•"/>
            </a:pPr>
            <a:r>
              <a:rPr lang="tr-TR" sz="1200" kern="1200" dirty="0" smtClean="0">
                <a:solidFill>
                  <a:schemeClr val="tx1"/>
                </a:solidFill>
                <a:effectLst/>
                <a:latin typeface="Arial" charset="0"/>
                <a:ea typeface="+mn-ea"/>
                <a:cs typeface="+mn-cs"/>
              </a:rPr>
              <a:t>Mevduat Araştırma</a:t>
            </a:r>
          </a:p>
          <a:p>
            <a:pPr marL="1543050" lvl="3" indent="-171450">
              <a:buFont typeface="Arial" panose="020B0604020202020204" pitchFamily="34" charset="0"/>
              <a:buChar char="•"/>
            </a:pPr>
            <a:r>
              <a:rPr lang="tr-TR" sz="1200" kern="1200" dirty="0" smtClean="0">
                <a:solidFill>
                  <a:schemeClr val="tx1"/>
                </a:solidFill>
                <a:effectLst/>
                <a:latin typeface="Arial" charset="0"/>
                <a:ea typeface="+mn-ea"/>
                <a:cs typeface="+mn-cs"/>
              </a:rPr>
              <a:t>Borcu Yoktur Yazısı Verilmesi</a:t>
            </a:r>
          </a:p>
          <a:p>
            <a:pPr lvl="0" algn="just">
              <a:spcBef>
                <a:spcPct val="30000"/>
              </a:spcBef>
              <a:defRPr/>
            </a:pPr>
            <a:endParaRPr lang="tr-TR" sz="1200" b="0" dirty="0" smtClean="0">
              <a:solidFill>
                <a:srgbClr val="CC00FF"/>
              </a:solidFill>
            </a:endParaRPr>
          </a:p>
          <a:p>
            <a:pPr lvl="0" algn="just">
              <a:spcBef>
                <a:spcPct val="30000"/>
              </a:spcBef>
              <a:defRPr/>
            </a:pPr>
            <a:r>
              <a:rPr lang="tr-TR" sz="1200" b="0" dirty="0" smtClean="0">
                <a:solidFill>
                  <a:srgbClr val="CC00FF"/>
                </a:solidFill>
              </a:rPr>
              <a:t>	olarak belirtilmektedir. Dolayısıyla çoğu banka</a:t>
            </a:r>
            <a:r>
              <a:rPr lang="tr-TR" sz="1200" b="0" baseline="0" dirty="0" smtClean="0">
                <a:solidFill>
                  <a:srgbClr val="CC00FF"/>
                </a:solidFill>
              </a:rPr>
              <a:t> internet sitesinde bu dekont ücreti «Arşiv araştırma ücreti» şeklinde geçmektedir.</a:t>
            </a:r>
            <a:endParaRPr lang="tr-TR" sz="1200" b="0" dirty="0" smtClean="0">
              <a:solidFill>
                <a:srgbClr val="CC00FF"/>
              </a:solidFill>
            </a:endParaRPr>
          </a:p>
          <a:p>
            <a:pPr marL="0" lvl="0" indent="0" algn="just">
              <a:spcBef>
                <a:spcPct val="30000"/>
              </a:spcBef>
              <a:buFont typeface="Wingdings" panose="05000000000000000000" pitchFamily="2" charset="2"/>
              <a:buNone/>
              <a:defRPr/>
            </a:pPr>
            <a:endParaRPr lang="tr-TR" sz="1200" b="0" kern="1200" dirty="0" smtClean="0">
              <a:solidFill>
                <a:schemeClr val="tx1"/>
              </a:solidFill>
              <a:latin typeface="Arial" charset="0"/>
              <a:ea typeface="+mn-ea"/>
              <a:cs typeface="+mn-cs"/>
            </a:endParaRPr>
          </a:p>
          <a:p>
            <a:pPr marL="0" lvl="0" indent="0" algn="just">
              <a:spcBef>
                <a:spcPct val="30000"/>
              </a:spcBef>
              <a:buFont typeface="Wingdings" panose="05000000000000000000" pitchFamily="2" charset="2"/>
              <a:buNone/>
              <a:defRPr/>
            </a:pPr>
            <a:endParaRPr lang="tr-TR" sz="1200" b="0" kern="1200" dirty="0" smtClean="0">
              <a:solidFill>
                <a:schemeClr val="tx1"/>
              </a:solidFill>
              <a:latin typeface="Arial" charset="0"/>
              <a:ea typeface="+mn-ea"/>
              <a:cs typeface="+mn-cs"/>
            </a:endParaRPr>
          </a:p>
        </p:txBody>
      </p:sp>
      <p:sp>
        <p:nvSpPr>
          <p:cNvPr id="4" name="Slayt Numarası Yer Tutucusu 3"/>
          <p:cNvSpPr>
            <a:spLocks noGrp="1"/>
          </p:cNvSpPr>
          <p:nvPr>
            <p:ph type="sldNum" sz="quarter" idx="10"/>
          </p:nvPr>
        </p:nvSpPr>
        <p:spPr/>
        <p:txBody>
          <a:bodyPr/>
          <a:lstStyle/>
          <a:p>
            <a:pPr>
              <a:defRPr/>
            </a:pPr>
            <a:fld id="{89DBC407-B76A-4803-AE8D-2E2929A653C4}" type="slidenum">
              <a:rPr lang="tr-TR" altLang="tr-TR" smtClean="0"/>
              <a:pPr>
                <a:defRPr/>
              </a:pPr>
              <a:t>11</a:t>
            </a:fld>
            <a:endParaRPr lang="tr-TR" altLang="tr-TR"/>
          </a:p>
        </p:txBody>
      </p:sp>
    </p:spTree>
    <p:extLst>
      <p:ext uri="{BB962C8B-B14F-4D97-AF65-F5344CB8AC3E}">
        <p14:creationId xmlns:p14="http://schemas.microsoft.com/office/powerpoint/2010/main" val="326473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6FAAB2D2-7D2A-4895-86F5-84C20CBBDA96}" type="slidenum">
              <a:rPr lang="en-US" altLang="tr-TR" smtClean="0"/>
              <a:pPr>
                <a:defRPr/>
              </a:pPr>
              <a:t>‹#›</a:t>
            </a:fld>
            <a:endParaRPr lang="en-US" altLang="tr-TR"/>
          </a:p>
        </p:txBody>
      </p:sp>
    </p:spTree>
    <p:extLst>
      <p:ext uri="{BB962C8B-B14F-4D97-AF65-F5344CB8AC3E}">
        <p14:creationId xmlns:p14="http://schemas.microsoft.com/office/powerpoint/2010/main" val="348870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DD67DF-B42F-4576-9CC7-851FA5D7347E}" type="slidenum">
              <a:rPr lang="en-US" altLang="tr-TR" smtClean="0"/>
              <a:pPr>
                <a:defRPr/>
              </a:pPr>
              <a:t>‹#›</a:t>
            </a:fld>
            <a:endParaRPr lang="en-US" altLang="tr-TR"/>
          </a:p>
        </p:txBody>
      </p:sp>
    </p:spTree>
    <p:extLst>
      <p:ext uri="{BB962C8B-B14F-4D97-AF65-F5344CB8AC3E}">
        <p14:creationId xmlns:p14="http://schemas.microsoft.com/office/powerpoint/2010/main" val="122008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9D7AA-A95C-4C02-96D2-1E9D995E4C2C}" type="slidenum">
              <a:rPr lang="en-US" altLang="tr-TR" smtClean="0"/>
              <a:pPr>
                <a:defRPr/>
              </a:pPr>
              <a:t>‹#›</a:t>
            </a:fld>
            <a:endParaRPr lang="en-US" altLang="tr-TR"/>
          </a:p>
        </p:txBody>
      </p:sp>
    </p:spTree>
    <p:extLst>
      <p:ext uri="{BB962C8B-B14F-4D97-AF65-F5344CB8AC3E}">
        <p14:creationId xmlns:p14="http://schemas.microsoft.com/office/powerpoint/2010/main" val="70204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338138"/>
            <a:ext cx="5904656" cy="1252537"/>
          </a:xfrm>
          <a:solidFill>
            <a:schemeClr val="bg1"/>
          </a:solidFill>
        </p:spPr>
        <p:txBody>
          <a:bodyPr/>
          <a:lstStyle>
            <a:lvl1pPr>
              <a:defRPr sz="2800" baseline="0">
                <a:solidFill>
                  <a:srgbClr val="FF0000"/>
                </a:solidFill>
              </a:defRPr>
            </a:lvl1pPr>
          </a:lstStyle>
          <a:p>
            <a:r>
              <a:rPr lang="tr-TR" smtClean="0"/>
              <a:t>Asıl başlık stili için tıklatın</a:t>
            </a:r>
            <a:endParaRPr lang="tr-TR" dirty="0"/>
          </a:p>
        </p:txBody>
      </p:sp>
      <p:sp>
        <p:nvSpPr>
          <p:cNvPr id="3" name="Rectangle 6"/>
          <p:cNvSpPr>
            <a:spLocks noGrp="1" noChangeArrowheads="1"/>
          </p:cNvSpPr>
          <p:nvPr>
            <p:ph type="sldNum" sz="quarter" idx="10"/>
          </p:nvPr>
        </p:nvSpPr>
        <p:spPr/>
        <p:txBody>
          <a:bodyPr/>
          <a:lstStyle>
            <a:lvl1pPr>
              <a:defRPr smtClean="0"/>
            </a:lvl1pPr>
          </a:lstStyle>
          <a:p>
            <a:pPr>
              <a:defRPr/>
            </a:pPr>
            <a:fld id="{F9D1FC20-E15C-49F7-8A97-D72A6B71BF26}" type="slidenum">
              <a:rPr lang="en-US" altLang="tr-TR"/>
              <a:pPr>
                <a:defRPr/>
              </a:pPr>
              <a:t>‹#›</a:t>
            </a:fld>
            <a:endParaRPr lang="en-US" altLang="tr-TR"/>
          </a:p>
        </p:txBody>
      </p:sp>
      <p:sp>
        <p:nvSpPr>
          <p:cNvPr id="4" name="Rectangle 4"/>
          <p:cNvSpPr>
            <a:spLocks noGrp="1" noChangeArrowheads="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6238434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8735E3-BFE6-4B93-962F-BFA7A3E12376}" type="slidenum">
              <a:rPr lang="en-US" altLang="tr-TR" smtClean="0"/>
              <a:pPr>
                <a:defRPr/>
              </a:pPr>
              <a:t>‹#›</a:t>
            </a:fld>
            <a:endParaRPr lang="en-US" altLang="tr-TR"/>
          </a:p>
        </p:txBody>
      </p:sp>
    </p:spTree>
    <p:extLst>
      <p:ext uri="{BB962C8B-B14F-4D97-AF65-F5344CB8AC3E}">
        <p14:creationId xmlns:p14="http://schemas.microsoft.com/office/powerpoint/2010/main" val="163441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7265AC-E800-460F-B808-D90660895E26}" type="slidenum">
              <a:rPr lang="en-US" altLang="tr-TR" smtClean="0"/>
              <a:pPr>
                <a:defRPr/>
              </a:pPr>
              <a:t>‹#›</a:t>
            </a:fld>
            <a:endParaRPr lang="en-US" altLang="tr-TR"/>
          </a:p>
        </p:txBody>
      </p:sp>
    </p:spTree>
    <p:extLst>
      <p:ext uri="{BB962C8B-B14F-4D97-AF65-F5344CB8AC3E}">
        <p14:creationId xmlns:p14="http://schemas.microsoft.com/office/powerpoint/2010/main" val="155092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cs typeface="Arial" panose="020B0604020202020204" pitchFamily="34" charset="0"/>
              </a:defRPr>
            </a:lvl1pPr>
          </a:lstStyle>
          <a:p>
            <a:pPr>
              <a:defRPr/>
            </a:pPr>
            <a:fld id="{073EEEB0-2ABF-46C0-BCDB-F28AFBE78B5D}" type="slidenum">
              <a:rPr lang="en-US" altLang="tr-TR" smtClean="0"/>
              <a:pPr>
                <a:defRPr/>
              </a:pPr>
              <a:t>‹#›</a:t>
            </a:fld>
            <a:endParaRPr lang="en-US" altLang="tr-TR"/>
          </a:p>
        </p:txBody>
      </p:sp>
    </p:spTree>
    <p:extLst>
      <p:ext uri="{BB962C8B-B14F-4D97-AF65-F5344CB8AC3E}">
        <p14:creationId xmlns:p14="http://schemas.microsoft.com/office/powerpoint/2010/main" val="79603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Dikdörtgen 6"/>
          <p:cNvSpPr>
            <a:spLocks noChangeArrowheads="1"/>
          </p:cNvSpPr>
          <p:nvPr/>
        </p:nvSpPr>
        <p:spPr bwMode="auto">
          <a:xfrm>
            <a:off x="8388350" y="6481763"/>
            <a:ext cx="989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fld id="{06E72DBF-943E-47D3-A4F9-4DB9283373C7}" type="slidenum">
              <a:rPr lang="en-US" altLang="tr-TR" sz="1200" smtClean="0">
                <a:solidFill>
                  <a:prstClr val="black"/>
                </a:solidFill>
                <a:latin typeface="Cambria" panose="02040503050406030204" pitchFamily="18" charset="0"/>
              </a:rPr>
              <a:pPr eaLnBrk="0" fontAlgn="base" hangingPunct="0">
                <a:spcBef>
                  <a:spcPct val="0"/>
                </a:spcBef>
                <a:spcAft>
                  <a:spcPct val="0"/>
                </a:spcAft>
                <a:defRPr/>
              </a:pPr>
              <a:t>‹#›</a:t>
            </a:fld>
            <a:r>
              <a:rPr lang="tr-TR" altLang="tr-TR" sz="1200" dirty="0" smtClean="0">
                <a:solidFill>
                  <a:prstClr val="black"/>
                </a:solidFill>
                <a:latin typeface="Cambria" panose="02040503050406030204" pitchFamily="18" charset="0"/>
              </a:rPr>
              <a:t>/38</a:t>
            </a:r>
          </a:p>
        </p:txBody>
      </p:sp>
      <p:pic>
        <p:nvPicPr>
          <p:cNvPr id="8" name="Picture 2" descr="bilgilen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98445">
            <a:off x="7996238" y="317500"/>
            <a:ext cx="7207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6553200" y="6384925"/>
            <a:ext cx="2133600" cy="365125"/>
          </a:xfrm>
        </p:spPr>
        <p:txBody>
          <a:bodyPr/>
          <a:lstStyle>
            <a:lvl1pPr>
              <a:defRPr/>
            </a:lvl1pPr>
          </a:lstStyle>
          <a:p>
            <a:pPr>
              <a:defRPr/>
            </a:pPr>
            <a:fld id="{16122248-BA11-4F3C-8997-7CBA374BEC6F}" type="slidenum">
              <a:rPr lang="en-US" altLang="tr-TR" smtClean="0"/>
              <a:pPr>
                <a:defRPr/>
              </a:pPr>
              <a:t>‹#›</a:t>
            </a:fld>
            <a:endParaRPr lang="en-US" altLang="tr-TR"/>
          </a:p>
        </p:txBody>
      </p:sp>
    </p:spTree>
    <p:extLst>
      <p:ext uri="{BB962C8B-B14F-4D97-AF65-F5344CB8AC3E}">
        <p14:creationId xmlns:p14="http://schemas.microsoft.com/office/powerpoint/2010/main" val="218641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0E9C30-DEB6-468E-B8E2-A2099FFF53A7}" type="slidenum">
              <a:rPr lang="en-US" altLang="tr-TR" smtClean="0"/>
              <a:pPr>
                <a:defRPr/>
              </a:pPr>
              <a:t>‹#›</a:t>
            </a:fld>
            <a:endParaRPr lang="en-US" altLang="tr-TR"/>
          </a:p>
        </p:txBody>
      </p:sp>
    </p:spTree>
    <p:extLst>
      <p:ext uri="{BB962C8B-B14F-4D97-AF65-F5344CB8AC3E}">
        <p14:creationId xmlns:p14="http://schemas.microsoft.com/office/powerpoint/2010/main" val="205648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7EDBBA-55CC-4BB3-90BC-93FEAF8495EA}" type="slidenum">
              <a:rPr lang="en-US" altLang="tr-TR" smtClean="0"/>
              <a:pPr>
                <a:defRPr/>
              </a:pPr>
              <a:t>‹#›</a:t>
            </a:fld>
            <a:endParaRPr lang="en-US" altLang="tr-TR"/>
          </a:p>
        </p:txBody>
      </p:sp>
    </p:spTree>
    <p:extLst>
      <p:ext uri="{BB962C8B-B14F-4D97-AF65-F5344CB8AC3E}">
        <p14:creationId xmlns:p14="http://schemas.microsoft.com/office/powerpoint/2010/main" val="275142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0F29F8-AD5F-4E6F-AD05-608DFA45894E}" type="slidenum">
              <a:rPr lang="en-US" altLang="tr-TR" smtClean="0"/>
              <a:pPr>
                <a:defRPr/>
              </a:pPr>
              <a:t>‹#›</a:t>
            </a:fld>
            <a:endParaRPr lang="en-US" altLang="tr-TR"/>
          </a:p>
        </p:txBody>
      </p:sp>
    </p:spTree>
    <p:extLst>
      <p:ext uri="{BB962C8B-B14F-4D97-AF65-F5344CB8AC3E}">
        <p14:creationId xmlns:p14="http://schemas.microsoft.com/office/powerpoint/2010/main" val="416351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7A2594-6956-4AB9-8E84-194E8419A58A}" type="slidenum">
              <a:rPr lang="en-US" altLang="tr-TR" smtClean="0"/>
              <a:pPr>
                <a:defRPr/>
              </a:pPr>
              <a:t>‹#›</a:t>
            </a:fld>
            <a:endParaRPr lang="en-US" altLang="tr-TR"/>
          </a:p>
        </p:txBody>
      </p:sp>
    </p:spTree>
    <p:extLst>
      <p:ext uri="{BB962C8B-B14F-4D97-AF65-F5344CB8AC3E}">
        <p14:creationId xmlns:p14="http://schemas.microsoft.com/office/powerpoint/2010/main" val="27341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48"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pPr>
              <a:defRPr/>
            </a:pPr>
            <a:fld id="{1FBA637F-80FC-47BA-B45E-8FF555CF84BB}" type="slidenum">
              <a:rPr lang="en-US" altLang="tr-TR" smtClean="0"/>
              <a:pPr>
                <a:defRPr/>
              </a:pPr>
              <a:t>‹#›</a:t>
            </a:fld>
            <a:endParaRPr lang="en-US" altLang="tr-TR"/>
          </a:p>
        </p:txBody>
      </p:sp>
    </p:spTree>
    <p:extLst>
      <p:ext uri="{BB962C8B-B14F-4D97-AF65-F5344CB8AC3E}">
        <p14:creationId xmlns:p14="http://schemas.microsoft.com/office/powerpoint/2010/main" val="3641832831"/>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 id="2147485029" r:id="rId9"/>
    <p:sldLayoutId id="2147485030" r:id="rId10"/>
    <p:sldLayoutId id="2147485031" r:id="rId11"/>
    <p:sldLayoutId id="2147485032"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7.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g"/><Relationship Id="rId4" Type="http://schemas.openxmlformats.org/officeDocument/2006/relationships/image" Target="../media/image1.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6386" name="Text Box 32"/>
          <p:cNvSpPr txBox="1">
            <a:spLocks noChangeArrowheads="1"/>
          </p:cNvSpPr>
          <p:nvPr/>
        </p:nvSpPr>
        <p:spPr bwMode="auto">
          <a:xfrm>
            <a:off x="1876549" y="7223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tr-TR" altLang="tr-TR" sz="1800" b="0">
              <a:solidFill>
                <a:schemeClr val="tx1"/>
              </a:solidFill>
              <a:latin typeface="Arial" panose="020B0604020202020204" pitchFamily="34" charset="0"/>
            </a:endParaRPr>
          </a:p>
        </p:txBody>
      </p:sp>
      <p:sp>
        <p:nvSpPr>
          <p:cNvPr id="2" name="Dikdörtgen 1"/>
          <p:cNvSpPr/>
          <p:nvPr/>
        </p:nvSpPr>
        <p:spPr>
          <a:xfrm>
            <a:off x="1208211" y="3140968"/>
            <a:ext cx="7159625" cy="2785378"/>
          </a:xfrm>
          <a:prstGeom prst="rect">
            <a:avLst/>
          </a:prstGeom>
        </p:spPr>
        <p:txBody>
          <a:bodyPr wrap="square">
            <a:spAutoFit/>
          </a:bodyPr>
          <a:lstStyle/>
          <a:p>
            <a:pPr algn="ctr" eaLnBrk="1" hangingPunct="1">
              <a:defRPr/>
            </a:pPr>
            <a:r>
              <a:rPr lang="tr-TR" sz="2500" dirty="0">
                <a:solidFill>
                  <a:schemeClr val="tx2"/>
                </a:solidFill>
                <a:latin typeface="+mj-lt"/>
              </a:rPr>
              <a:t> 6502 SAYILI KANUN KAPSAMINDA FİNANSAL </a:t>
            </a:r>
            <a:r>
              <a:rPr lang="tr-TR" sz="2500" dirty="0" smtClean="0">
                <a:solidFill>
                  <a:schemeClr val="tx2"/>
                </a:solidFill>
                <a:latin typeface="+mj-lt"/>
              </a:rPr>
              <a:t>TÜKETİCİLERE İLİŞKİN YAŞANAN </a:t>
            </a:r>
            <a:r>
              <a:rPr lang="tr-TR" sz="2500" dirty="0" smtClean="0">
                <a:solidFill>
                  <a:schemeClr val="tx2"/>
                </a:solidFill>
                <a:latin typeface="+mj-lt"/>
              </a:rPr>
              <a:t>UYUŞMAZLIKLAR</a:t>
            </a:r>
          </a:p>
          <a:p>
            <a:pPr algn="ctr" eaLnBrk="1" hangingPunct="1">
              <a:defRPr/>
            </a:pPr>
            <a:endParaRPr lang="tr-TR" sz="2500" dirty="0">
              <a:solidFill>
                <a:schemeClr val="tx2"/>
              </a:solidFill>
              <a:latin typeface="+mj-lt"/>
            </a:endParaRPr>
          </a:p>
          <a:p>
            <a:pPr algn="ctr" eaLnBrk="1" hangingPunct="1">
              <a:defRPr/>
            </a:pPr>
            <a:endParaRPr lang="tr-TR" sz="2500" dirty="0" smtClean="0">
              <a:solidFill>
                <a:schemeClr val="tx2"/>
              </a:solidFill>
              <a:latin typeface="+mj-lt"/>
            </a:endParaRPr>
          </a:p>
          <a:p>
            <a:pPr algn="ctr" eaLnBrk="1" hangingPunct="1">
              <a:defRPr/>
            </a:pPr>
            <a:endParaRPr lang="tr-TR" sz="2500" dirty="0">
              <a:solidFill>
                <a:schemeClr val="tx2"/>
              </a:solidFill>
              <a:latin typeface="+mj-lt"/>
            </a:endParaRPr>
          </a:p>
          <a:p>
            <a:pPr algn="ctr" eaLnBrk="1" hangingPunct="1">
              <a:defRPr/>
            </a:pPr>
            <a:r>
              <a:rPr lang="tr-TR" sz="2500" dirty="0" smtClean="0">
                <a:solidFill>
                  <a:schemeClr val="tx2"/>
                </a:solidFill>
                <a:latin typeface="+mj-lt"/>
              </a:rPr>
              <a:t>Yakup GÜZEL</a:t>
            </a:r>
          </a:p>
          <a:p>
            <a:pPr algn="ctr" eaLnBrk="1" hangingPunct="1">
              <a:defRPr/>
            </a:pPr>
            <a:r>
              <a:rPr lang="tr-TR" sz="2500" dirty="0" smtClean="0">
                <a:solidFill>
                  <a:schemeClr val="tx2"/>
                </a:solidFill>
                <a:latin typeface="+mj-lt"/>
              </a:rPr>
              <a:t>Daire Başkanı</a:t>
            </a:r>
            <a:endParaRPr lang="tr-TR" sz="2500" dirty="0">
              <a:solidFill>
                <a:schemeClr val="tx2"/>
              </a:solidFill>
              <a:latin typeface="+mj-lt"/>
            </a:endParaRPr>
          </a:p>
        </p:txBody>
      </p:sp>
      <p:sp>
        <p:nvSpPr>
          <p:cNvPr id="4" name="Dikdörtgen 3"/>
          <p:cNvSpPr/>
          <p:nvPr/>
        </p:nvSpPr>
        <p:spPr>
          <a:xfrm>
            <a:off x="1208211" y="5877272"/>
            <a:ext cx="7180213" cy="646331"/>
          </a:xfrm>
          <a:prstGeom prst="rect">
            <a:avLst/>
          </a:prstGeom>
        </p:spPr>
        <p:txBody>
          <a:bodyPr wrap="square">
            <a:spAutoFit/>
          </a:bodyPr>
          <a:lstStyle/>
          <a:p>
            <a:pPr lvl="1" algn="r" eaLnBrk="1" hangingPunct="1">
              <a:defRPr/>
            </a:pPr>
            <a:r>
              <a:rPr lang="tr-TR" dirty="0" smtClean="0">
                <a:solidFill>
                  <a:schemeClr val="tx2"/>
                </a:solidFill>
                <a:latin typeface="+mn-lt"/>
              </a:rPr>
              <a:t>Antalya, 22/12/2017</a:t>
            </a:r>
            <a:r>
              <a:rPr lang="tr-TR" dirty="0">
                <a:solidFill>
                  <a:schemeClr val="tx2"/>
                </a:solidFill>
                <a:latin typeface="+mn-lt"/>
              </a:rPr>
              <a:t/>
            </a:r>
            <a:br>
              <a:rPr lang="tr-TR" dirty="0">
                <a:solidFill>
                  <a:schemeClr val="tx2"/>
                </a:solidFill>
                <a:latin typeface="+mn-lt"/>
              </a:rPr>
            </a:br>
            <a:endParaRPr lang="en-US" dirty="0">
              <a:solidFill>
                <a:schemeClr val="tx2"/>
              </a:solidFill>
              <a:latin typeface="+mn-lt"/>
            </a:endParaRPr>
          </a:p>
        </p:txBody>
      </p:sp>
      <p:sp>
        <p:nvSpPr>
          <p:cNvPr id="7" name="6 Metin kutusu"/>
          <p:cNvSpPr txBox="1"/>
          <p:nvPr/>
        </p:nvSpPr>
        <p:spPr>
          <a:xfrm>
            <a:off x="1403648" y="303213"/>
            <a:ext cx="7159625" cy="1662112"/>
          </a:xfrm>
          <a:prstGeom prst="rect">
            <a:avLst/>
          </a:prstGeom>
          <a:noFill/>
        </p:spPr>
        <p:txBody>
          <a:bodyPr wrap="square">
            <a:spAutoFit/>
          </a:bodyPr>
          <a:lstStyle/>
          <a:p>
            <a:pPr algn="ctr" eaLnBrk="1" hangingPunct="1">
              <a:defRPr/>
            </a:pPr>
            <a:r>
              <a:rPr lang="tr-TR" sz="2400" dirty="0">
                <a:solidFill>
                  <a:schemeClr val="tx2"/>
                </a:solidFill>
                <a:latin typeface="+mj-lt"/>
              </a:rPr>
              <a:t>T.C.</a:t>
            </a:r>
            <a:br>
              <a:rPr lang="tr-TR" sz="2400" dirty="0">
                <a:solidFill>
                  <a:schemeClr val="tx2"/>
                </a:solidFill>
                <a:latin typeface="+mj-lt"/>
              </a:rPr>
            </a:br>
            <a:r>
              <a:rPr lang="tr-TR" sz="2400" dirty="0">
                <a:solidFill>
                  <a:schemeClr val="tx2"/>
                </a:solidFill>
                <a:latin typeface="+mj-lt"/>
              </a:rPr>
              <a:t>GÜMRÜK VE TİCARET BAKANLIĞI</a:t>
            </a:r>
            <a:br>
              <a:rPr lang="tr-TR" sz="2400" dirty="0">
                <a:solidFill>
                  <a:schemeClr val="tx2"/>
                </a:solidFill>
                <a:latin typeface="+mj-lt"/>
              </a:rPr>
            </a:br>
            <a:r>
              <a:rPr lang="tr-TR" dirty="0">
                <a:solidFill>
                  <a:schemeClr val="tx2"/>
                </a:solidFill>
                <a:latin typeface="+mj-lt"/>
                <a:cs typeface="Arial" charset="0"/>
              </a:rPr>
              <a:t>Tüketicinin Korunması ve Piyasa Gözetimi</a:t>
            </a:r>
          </a:p>
          <a:p>
            <a:pPr algn="ctr" eaLnBrk="1" hangingPunct="1">
              <a:defRPr/>
            </a:pPr>
            <a:r>
              <a:rPr lang="tr-TR" dirty="0">
                <a:solidFill>
                  <a:schemeClr val="tx2"/>
                </a:solidFill>
                <a:latin typeface="+mj-lt"/>
                <a:cs typeface="Arial" charset="0"/>
              </a:rPr>
              <a:t> Genel Müdürlüğü</a:t>
            </a:r>
          </a:p>
          <a:p>
            <a:pPr algn="ctr" eaLnBrk="1" hangingPunct="1">
              <a:defRPr/>
            </a:pPr>
            <a:endParaRPr lang="tr-TR" dirty="0">
              <a:solidFill>
                <a:schemeClr val="tx2"/>
              </a:solidFill>
              <a:latin typeface="Arial" charset="0"/>
            </a:endParaRPr>
          </a:p>
        </p:txBody>
      </p:sp>
      <p:sp>
        <p:nvSpPr>
          <p:cNvPr id="8" name="Slayt Numarası Yer Tutucusu 7"/>
          <p:cNvSpPr>
            <a:spLocks noGrp="1"/>
          </p:cNvSpPr>
          <p:nvPr>
            <p:ph type="sldNum" sz="quarter" idx="10"/>
          </p:nvPr>
        </p:nvSpPr>
        <p:spPr/>
        <p:txBody>
          <a:bodyPr/>
          <a:lstStyle/>
          <a:p>
            <a:pPr>
              <a:defRPr/>
            </a:pPr>
            <a:fld id="{F9D1FC20-E15C-49F7-8A97-D72A6B71BF26}" type="slidenum">
              <a:rPr lang="en-US" altLang="tr-TR" smtClean="0"/>
              <a:pPr>
                <a:defRPr/>
              </a:pPr>
              <a:t>1</a:t>
            </a:fld>
            <a:endParaRPr lang="en-US" altLang="tr-TR"/>
          </a:p>
        </p:txBody>
      </p:sp>
      <p:sp>
        <p:nvSpPr>
          <p:cNvPr id="9" name="Dikdörtgen 8"/>
          <p:cNvSpPr/>
          <p:nvPr/>
        </p:nvSpPr>
        <p:spPr>
          <a:xfrm>
            <a:off x="2627784" y="2204864"/>
            <a:ext cx="4032448" cy="3672408"/>
          </a:xfrm>
          <a:prstGeom prst="rect">
            <a:avLst/>
          </a:prstGeom>
          <a:blipFill dpi="0" rotWithShape="1">
            <a:blip r:embed="rId5">
              <a:alphaModFix amt="6000"/>
            </a:blip>
            <a:srcRect/>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1268760"/>
            <a:ext cx="7344816" cy="5184576"/>
          </a:xfrm>
        </p:spPr>
        <p:txBody>
          <a:bodyPr>
            <a:normAutofit/>
          </a:bodyPr>
          <a:lstStyle/>
          <a:p>
            <a:pPr marL="0" indent="0" algn="just">
              <a:buNone/>
            </a:pPr>
            <a:r>
              <a:rPr lang="tr-TR" sz="1600" b="1" u="sng" dirty="0" smtClean="0">
                <a:cs typeface="Times New Roman" pitchFamily="18" charset="0"/>
              </a:rPr>
              <a:t>Ücret Yönetmeliği’nin 13/1 inci maddesi gereği; </a:t>
            </a:r>
            <a:r>
              <a:rPr lang="tr-TR" sz="1600" dirty="0" smtClean="0"/>
              <a:t>Tüketicinin ilgili kuruluşta </a:t>
            </a:r>
            <a:r>
              <a:rPr lang="tr-TR" sz="1600" dirty="0"/>
              <a:t>birden fazla hesabı </a:t>
            </a:r>
            <a:r>
              <a:rPr lang="tr-TR" sz="1600" dirty="0" smtClean="0"/>
              <a:t>bulunuyorsa, bir</a:t>
            </a:r>
            <a:r>
              <a:rPr lang="tr-TR" sz="1600" dirty="0" smtClean="0">
                <a:solidFill>
                  <a:srgbClr val="FE0C00"/>
                </a:solidFill>
              </a:rPr>
              <a:t> </a:t>
            </a:r>
            <a:r>
              <a:rPr lang="tr-TR" sz="1600" dirty="0">
                <a:solidFill>
                  <a:srgbClr val="FE0C00"/>
                </a:solidFill>
              </a:rPr>
              <a:t>hesap işletim ücreti </a:t>
            </a:r>
            <a:r>
              <a:rPr lang="tr-TR" sz="1600" dirty="0" smtClean="0"/>
              <a:t>alınabilecektir. </a:t>
            </a:r>
          </a:p>
          <a:p>
            <a:pPr marL="0" indent="0" algn="just">
              <a:buNone/>
            </a:pPr>
            <a:endParaRPr lang="tr-TR" sz="1600" dirty="0" smtClean="0">
              <a:solidFill>
                <a:srgbClr val="FF0000"/>
              </a:solidFill>
              <a:cs typeface="Times New Roman" pitchFamily="18" charset="0"/>
            </a:endParaRPr>
          </a:p>
          <a:p>
            <a:pPr marL="0" indent="0" algn="just">
              <a:buNone/>
            </a:pPr>
            <a:r>
              <a:rPr lang="tr-TR" sz="1600" dirty="0" smtClean="0">
                <a:solidFill>
                  <a:srgbClr val="FF0000"/>
                </a:solidFill>
                <a:cs typeface="Times New Roman" pitchFamily="18" charset="0"/>
              </a:rPr>
              <a:t>Ancak</a:t>
            </a:r>
            <a:r>
              <a:rPr lang="tr-TR" sz="1600" dirty="0" smtClean="0">
                <a:cs typeface="Times New Roman" pitchFamily="18" charset="0"/>
              </a:rPr>
              <a:t>; Danıştay İdari Dava Daireleri Kurulu’nun </a:t>
            </a:r>
            <a:r>
              <a:rPr lang="tr-TR" sz="1600" b="1" dirty="0"/>
              <a:t>18.11.2015</a:t>
            </a:r>
            <a:r>
              <a:rPr lang="tr-TR" sz="1600" dirty="0"/>
              <a:t> tarihli ve </a:t>
            </a:r>
            <a:r>
              <a:rPr lang="tr-TR" sz="1600" dirty="0" smtClean="0"/>
              <a:t>E.2015/1215 </a:t>
            </a:r>
            <a:r>
              <a:rPr lang="tr-TR" sz="1600" dirty="0"/>
              <a:t>sayılı kararı </a:t>
            </a:r>
            <a:r>
              <a:rPr lang="tr-TR" sz="1600" dirty="0" smtClean="0"/>
              <a:t>ile </a:t>
            </a:r>
            <a:r>
              <a:rPr lang="tr-TR" sz="1600" dirty="0" smtClean="0">
                <a:cs typeface="Times New Roman" pitchFamily="18" charset="0"/>
              </a:rPr>
              <a:t>hesap işletim ücretine ilişkin </a:t>
            </a:r>
            <a:r>
              <a:rPr lang="tr-TR" sz="1600" dirty="0" smtClean="0">
                <a:solidFill>
                  <a:srgbClr val="FF0000"/>
                </a:solidFill>
                <a:cs typeface="Times New Roman" pitchFamily="18" charset="0"/>
              </a:rPr>
              <a:t>bu düzenlemenin yürütmesi durdurulmuştur.</a:t>
            </a:r>
          </a:p>
          <a:p>
            <a:pPr marL="0" indent="0" algn="just">
              <a:buNone/>
            </a:pPr>
            <a:endParaRPr lang="tr-TR" sz="1600" dirty="0" smtClean="0">
              <a:solidFill>
                <a:srgbClr val="FF0000"/>
              </a:solidFill>
              <a:cs typeface="Times New Roman" pitchFamily="18" charset="0"/>
            </a:endParaRPr>
          </a:p>
          <a:p>
            <a:pPr marL="0" lvl="0" indent="0">
              <a:buNone/>
            </a:pPr>
            <a:r>
              <a:rPr lang="tr-TR" sz="1600" b="1" u="sng" dirty="0"/>
              <a:t>Söz konusu kararda</a:t>
            </a:r>
            <a:r>
              <a:rPr lang="tr-TR" sz="1600" b="1" dirty="0"/>
              <a:t>; </a:t>
            </a:r>
          </a:p>
          <a:p>
            <a:pPr marL="0" lvl="0" indent="0">
              <a:buNone/>
            </a:pPr>
            <a:endParaRPr lang="tr-TR" sz="1600" dirty="0"/>
          </a:p>
          <a:p>
            <a:pPr marL="0" lvl="0" indent="0" algn="just">
              <a:buNone/>
            </a:pPr>
            <a:r>
              <a:rPr lang="tr-TR" sz="1600" dirty="0" smtClean="0"/>
              <a:t>- Yargıtay'ın</a:t>
            </a:r>
            <a:r>
              <a:rPr lang="tr-TR" sz="1600" dirty="0"/>
              <a:t>, tüketicilerden sadece </a:t>
            </a:r>
            <a:r>
              <a:rPr lang="tr-TR" sz="1600" dirty="0">
                <a:solidFill>
                  <a:srgbClr val="FF0000"/>
                </a:solidFill>
              </a:rPr>
              <a:t>zorunlu, makul</a:t>
            </a:r>
            <a:r>
              <a:rPr lang="tr-TR" sz="1600" dirty="0"/>
              <a:t> ve </a:t>
            </a:r>
            <a:r>
              <a:rPr lang="tr-TR" sz="1600" dirty="0">
                <a:solidFill>
                  <a:srgbClr val="FF0000"/>
                </a:solidFill>
              </a:rPr>
              <a:t>belgelendirilebilen masrafların </a:t>
            </a:r>
            <a:r>
              <a:rPr lang="tr-TR" sz="1600" dirty="0"/>
              <a:t>istenebileceğine ilişkin yerleşik içtihat niteliğindeki kararları göz önünde bulundurulmuş</a:t>
            </a:r>
            <a:r>
              <a:rPr lang="tr-TR" sz="1600" dirty="0" smtClean="0"/>
              <a:t>.</a:t>
            </a:r>
          </a:p>
          <a:p>
            <a:pPr marL="0" lvl="0" indent="0" algn="just">
              <a:buNone/>
            </a:pPr>
            <a:r>
              <a:rPr lang="tr-TR" sz="1600" dirty="0" smtClean="0"/>
              <a:t>- Bu </a:t>
            </a:r>
            <a:r>
              <a:rPr lang="tr-TR" sz="1600" dirty="0"/>
              <a:t>ücrete ilişkin Yönetmelik düzenlemesinin, 6502 sayılı Kanunda yer alan </a:t>
            </a:r>
            <a:r>
              <a:rPr lang="tr-TR" sz="1600" dirty="0">
                <a:solidFill>
                  <a:srgbClr val="FF0000"/>
                </a:solidFill>
              </a:rPr>
              <a:t>tüketiciyi koruma ve Kanunun ruhuna uygun olma unsurlarına aykırılık </a:t>
            </a:r>
            <a:r>
              <a:rPr lang="tr-TR" sz="1600" dirty="0"/>
              <a:t>teşkil ettiği değerlendirilmiştir.</a:t>
            </a:r>
          </a:p>
          <a:p>
            <a:pPr marL="0" indent="0" algn="just">
              <a:buNone/>
            </a:pPr>
            <a:endParaRPr lang="tr-TR" sz="1600" dirty="0">
              <a:solidFill>
                <a:srgbClr val="FF0000"/>
              </a:solidFill>
              <a:cs typeface="Times New Roman" pitchFamily="18" charset="0"/>
            </a:endParaRPr>
          </a:p>
          <a:p>
            <a:pPr marL="0" lvl="0" indent="0" algn="just">
              <a:buNone/>
            </a:pPr>
            <a:endParaRPr lang="tr-TR" sz="1600" dirty="0" smtClean="0">
              <a:solidFill>
                <a:srgbClr val="FE0C00"/>
              </a:solidFill>
              <a:cs typeface="Times New Roman" pitchFamily="18" charset="0"/>
            </a:endParaRPr>
          </a:p>
          <a:p>
            <a:pPr marL="0" indent="0" algn="just">
              <a:buNone/>
            </a:pPr>
            <a:endParaRPr lang="tr-TR" sz="1600" dirty="0" smtClean="0"/>
          </a:p>
        </p:txBody>
      </p:sp>
      <p:sp>
        <p:nvSpPr>
          <p:cNvPr id="5" name="Metin kutusu 4"/>
          <p:cNvSpPr txBox="1"/>
          <p:nvPr/>
        </p:nvSpPr>
        <p:spPr>
          <a:xfrm>
            <a:off x="1331640" y="548680"/>
            <a:ext cx="7344816" cy="35394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rPr>
              <a:t>6) Hesap işletim ücreti yasal mıdır?</a:t>
            </a:r>
            <a:endParaRPr lang="tr-TR" sz="1700" dirty="0">
              <a:solidFill>
                <a:schemeClr val="tx2"/>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5276341"/>
            <a:ext cx="1656184" cy="1176995"/>
          </a:xfrm>
          <a:prstGeom prst="rect">
            <a:avLst/>
          </a:prstGeom>
        </p:spPr>
      </p:pic>
      <p:sp>
        <p:nvSpPr>
          <p:cNvPr id="4" name="Slayt Numarası Yer Tutucusu 3"/>
          <p:cNvSpPr>
            <a:spLocks noGrp="1"/>
          </p:cNvSpPr>
          <p:nvPr>
            <p:ph type="sldNum" sz="quarter" idx="12"/>
          </p:nvPr>
        </p:nvSpPr>
        <p:spPr/>
        <p:txBody>
          <a:bodyPr/>
          <a:lstStyle/>
          <a:p>
            <a:pPr>
              <a:defRPr/>
            </a:pPr>
            <a:fld id="{D28735E3-BFE6-4B93-962F-BFA7A3E12376}" type="slidenum">
              <a:rPr lang="en-US" altLang="tr-TR" smtClean="0"/>
              <a:pPr>
                <a:defRPr/>
              </a:pPr>
              <a:t>10</a:t>
            </a:fld>
            <a:endParaRPr lang="en-US" altLang="tr-TR"/>
          </a:p>
        </p:txBody>
      </p:sp>
    </p:spTree>
    <p:extLst>
      <p:ext uri="{BB962C8B-B14F-4D97-AF65-F5344CB8AC3E}">
        <p14:creationId xmlns:p14="http://schemas.microsoft.com/office/powerpoint/2010/main" val="226448361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36936"/>
            <a:ext cx="8363272" cy="4536504"/>
          </a:xfrm>
          <a:scene3d>
            <a:camera prst="isometricLeftDown"/>
            <a:lightRig rig="threePt" dir="t"/>
          </a:scene3d>
        </p:spPr>
        <p:txBody>
          <a:bodyPr>
            <a:normAutofit/>
          </a:bodyPr>
          <a:lstStyle/>
          <a:p>
            <a:pPr marL="442913" lvl="0" indent="0" algn="just">
              <a:buNone/>
              <a:tabLst>
                <a:tab pos="7718425" algn="l"/>
              </a:tabLst>
            </a:pPr>
            <a:endParaRPr lang="tr-TR" sz="2200" dirty="0" smtClean="0">
              <a:solidFill>
                <a:prstClr val="black"/>
              </a:solidFill>
              <a:latin typeface="Cambria" pitchFamily="18" charset="0"/>
              <a:cs typeface="Times New Roman" pitchFamily="18" charset="0"/>
            </a:endParaRPr>
          </a:p>
          <a:p>
            <a:pPr marL="442913" lvl="0" indent="0" algn="just">
              <a:buNone/>
              <a:tabLst>
                <a:tab pos="7718425" algn="l"/>
              </a:tabLst>
            </a:pPr>
            <a:endParaRPr lang="tr-TR" sz="2200" dirty="0" smtClean="0">
              <a:solidFill>
                <a:prstClr val="black"/>
              </a:solidFill>
              <a:latin typeface="Cambria" pitchFamily="18" charset="0"/>
              <a:cs typeface="Times New Roman" pitchFamily="18" charset="0"/>
            </a:endParaRPr>
          </a:p>
        </p:txBody>
      </p:sp>
      <p:sp>
        <p:nvSpPr>
          <p:cNvPr id="7" name="Yuvarlatılmış Dikdörtgen 4"/>
          <p:cNvSpPr/>
          <p:nvPr/>
        </p:nvSpPr>
        <p:spPr>
          <a:xfrm>
            <a:off x="969127" y="3410959"/>
            <a:ext cx="6318757" cy="522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tr-TR" sz="2600" kern="1200" dirty="0"/>
          </a:p>
        </p:txBody>
      </p:sp>
      <p:sp>
        <p:nvSpPr>
          <p:cNvPr id="8" name="Metin kutusu 7"/>
          <p:cNvSpPr txBox="1"/>
          <p:nvPr/>
        </p:nvSpPr>
        <p:spPr>
          <a:xfrm>
            <a:off x="1331132" y="548680"/>
            <a:ext cx="7417332"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rPr>
              <a:t>7) Ücret Yönetmeliği’nin 9/4 üncü maddesinde dekont ücreti için makul bir ücret alınabileceği belirtilmektedir. Bu “makul ücret” kaç TL’ye kadar olabilir?</a:t>
            </a:r>
            <a:endParaRPr lang="tr-TR" sz="1700" dirty="0">
              <a:solidFill>
                <a:schemeClr val="tx2"/>
              </a:solidFill>
            </a:endParaRPr>
          </a:p>
        </p:txBody>
      </p:sp>
      <p:sp>
        <p:nvSpPr>
          <p:cNvPr id="2" name="Dikdörtgen 1"/>
          <p:cNvSpPr/>
          <p:nvPr/>
        </p:nvSpPr>
        <p:spPr>
          <a:xfrm>
            <a:off x="1547664" y="2060848"/>
            <a:ext cx="7385322" cy="2603790"/>
          </a:xfrm>
          <a:prstGeom prst="rect">
            <a:avLst/>
          </a:prstGeom>
        </p:spPr>
        <p:txBody>
          <a:bodyPr wrap="square">
            <a:spAutoFit/>
          </a:bodyPr>
          <a:lstStyle/>
          <a:p>
            <a:pPr indent="-285750" algn="just">
              <a:spcBef>
                <a:spcPct val="30000"/>
              </a:spcBef>
              <a:buFont typeface="Wingdings" panose="05000000000000000000" pitchFamily="2" charset="2"/>
              <a:buChar char="v"/>
              <a:defRPr/>
            </a:pPr>
            <a:r>
              <a:rPr lang="tr-TR" sz="1600" b="0" dirty="0" smtClean="0">
                <a:latin typeface="+mn-lt"/>
              </a:rPr>
              <a:t>Belirtilen hüküm</a:t>
            </a:r>
            <a:r>
              <a:rPr lang="tr-TR" sz="1600" b="0" i="1" dirty="0" smtClean="0">
                <a:latin typeface="+mn-lt"/>
              </a:rPr>
              <a:t>; “</a:t>
            </a:r>
            <a:r>
              <a:rPr lang="tr-TR" sz="1600" b="0" i="1" dirty="0" smtClean="0">
                <a:latin typeface="+mn-lt"/>
                <a:cs typeface="Times New Roman" pitchFamily="18" charset="0"/>
              </a:rPr>
              <a:t>Tüketicilerin </a:t>
            </a:r>
            <a:r>
              <a:rPr lang="tr-TR" sz="1600" b="0" i="1" dirty="0">
                <a:latin typeface="+mn-lt"/>
                <a:cs typeface="Times New Roman" pitchFamily="18" charset="0"/>
              </a:rPr>
              <a:t>sözleşme, işlem fişi vb. dokümanların bir örneğini talep etmeleri halinde, ilgili </a:t>
            </a:r>
            <a:r>
              <a:rPr lang="tr-TR" sz="1600" b="0" i="1" dirty="0">
                <a:solidFill>
                  <a:srgbClr val="FF0000"/>
                </a:solidFill>
                <a:latin typeface="+mn-lt"/>
                <a:cs typeface="Times New Roman" pitchFamily="18" charset="0"/>
              </a:rPr>
              <a:t>dokümanların düzenleme tarihinden sonraki ilk yıl için herhangi bir ücret alınmaz.</a:t>
            </a:r>
            <a:r>
              <a:rPr lang="tr-TR" sz="1600" b="0" i="1" dirty="0">
                <a:latin typeface="+mn-lt"/>
                <a:cs typeface="Times New Roman" pitchFamily="18" charset="0"/>
              </a:rPr>
              <a:t> Bu süreyi geçmesi halinde işlemle orantılı olacak şekilde </a:t>
            </a:r>
            <a:r>
              <a:rPr lang="tr-TR" sz="1600" b="0" i="1" dirty="0">
                <a:solidFill>
                  <a:srgbClr val="FF0000"/>
                </a:solidFill>
                <a:latin typeface="+mn-lt"/>
                <a:cs typeface="Times New Roman" pitchFamily="18" charset="0"/>
              </a:rPr>
              <a:t>makul bir ücret </a:t>
            </a:r>
            <a:r>
              <a:rPr lang="tr-TR" sz="1600" b="0" i="1" dirty="0">
                <a:latin typeface="+mn-lt"/>
                <a:cs typeface="Times New Roman" pitchFamily="18" charset="0"/>
              </a:rPr>
              <a:t>alınabilir</a:t>
            </a:r>
            <a:r>
              <a:rPr lang="tr-TR" sz="1600" b="0" i="1" dirty="0" smtClean="0">
                <a:latin typeface="+mn-lt"/>
                <a:cs typeface="Times New Roman" pitchFamily="18" charset="0"/>
              </a:rPr>
              <a:t>.</a:t>
            </a:r>
            <a:r>
              <a:rPr lang="tr-TR" sz="1600" b="0" i="1" dirty="0" smtClean="0">
                <a:latin typeface="+mn-lt"/>
              </a:rPr>
              <a:t>”</a:t>
            </a:r>
            <a:r>
              <a:rPr lang="tr-TR" sz="1600" b="0" dirty="0" smtClean="0">
                <a:latin typeface="+mn-lt"/>
              </a:rPr>
              <a:t> şeklindedir.</a:t>
            </a:r>
            <a:endParaRPr lang="tr-TR" sz="1600" b="0" dirty="0">
              <a:latin typeface="+mn-lt"/>
            </a:endParaRPr>
          </a:p>
          <a:p>
            <a:pPr marL="285750" lvl="0" indent="-285750" algn="just">
              <a:spcBef>
                <a:spcPct val="30000"/>
              </a:spcBef>
              <a:buFont typeface="Wingdings" panose="05000000000000000000" pitchFamily="2" charset="2"/>
              <a:buChar char="Ø"/>
              <a:defRPr/>
            </a:pPr>
            <a:endParaRPr lang="tr-TR" sz="1600" b="0" dirty="0" smtClean="0">
              <a:latin typeface="+mn-lt"/>
            </a:endParaRPr>
          </a:p>
          <a:p>
            <a:pPr lvl="0" indent="-285750" algn="just">
              <a:spcBef>
                <a:spcPct val="30000"/>
              </a:spcBef>
              <a:buFont typeface="Wingdings" panose="05000000000000000000" pitchFamily="2" charset="2"/>
              <a:buChar char="v"/>
              <a:defRPr/>
            </a:pPr>
            <a:r>
              <a:rPr lang="tr-TR" sz="1600" b="0" dirty="0" smtClean="0">
                <a:latin typeface="+mn-lt"/>
              </a:rPr>
              <a:t>Aynı madde gereği, her bankanın, tüketicilerden alacakları</a:t>
            </a:r>
            <a:r>
              <a:rPr lang="tr-TR" sz="1600" b="0" dirty="0" smtClean="0">
                <a:solidFill>
                  <a:srgbClr val="FF0000"/>
                </a:solidFill>
                <a:latin typeface="+mn-lt"/>
              </a:rPr>
              <a:t> ücret ve diğer kesintilere</a:t>
            </a:r>
            <a:r>
              <a:rPr lang="tr-TR" sz="1600" b="0" dirty="0" smtClean="0">
                <a:latin typeface="+mn-lt"/>
              </a:rPr>
              <a:t> ilişkin verileri </a:t>
            </a:r>
            <a:r>
              <a:rPr lang="tr-TR" sz="1600" b="0" dirty="0">
                <a:latin typeface="+mn-lt"/>
              </a:rPr>
              <a:t>kuruluşlarına ait </a:t>
            </a:r>
            <a:r>
              <a:rPr lang="tr-TR" sz="1600" b="0" dirty="0">
                <a:solidFill>
                  <a:srgbClr val="FF0000"/>
                </a:solidFill>
                <a:latin typeface="+mn-lt"/>
              </a:rPr>
              <a:t>internet sitelerinde </a:t>
            </a:r>
            <a:r>
              <a:rPr lang="tr-TR" sz="1600" b="0" dirty="0" smtClean="0">
                <a:solidFill>
                  <a:srgbClr val="FF0000"/>
                </a:solidFill>
                <a:latin typeface="+mn-lt"/>
              </a:rPr>
              <a:t>yayınlaması </a:t>
            </a:r>
            <a:r>
              <a:rPr lang="tr-TR" sz="1600" b="0" dirty="0" smtClean="0">
                <a:latin typeface="+mn-lt"/>
              </a:rPr>
              <a:t>gerekmektedir.</a:t>
            </a:r>
          </a:p>
          <a:p>
            <a:pPr lvl="0" algn="just">
              <a:spcBef>
                <a:spcPct val="30000"/>
              </a:spcBef>
              <a:defRPr/>
            </a:pPr>
            <a:endParaRPr lang="tr-TR" sz="1600" b="0" dirty="0">
              <a:latin typeface="+mn-lt"/>
            </a:endParaRPr>
          </a:p>
          <a:p>
            <a:pPr marL="285750" lvl="0" indent="-285750" algn="just">
              <a:spcBef>
                <a:spcPct val="30000"/>
              </a:spcBef>
              <a:buFont typeface="Wingdings" panose="05000000000000000000" pitchFamily="2" charset="2"/>
              <a:buChar char="v"/>
              <a:defRPr/>
            </a:pPr>
            <a:r>
              <a:rPr lang="tr-TR" sz="1600" b="0" dirty="0">
                <a:latin typeface="+mn-lt"/>
              </a:rPr>
              <a:t>Y</a:t>
            </a:r>
            <a:r>
              <a:rPr lang="tr-TR" sz="1600" b="0" dirty="0" smtClean="0">
                <a:latin typeface="+mn-lt"/>
              </a:rPr>
              <a:t>ayınlanan bu verilere bakılarak </a:t>
            </a:r>
            <a:r>
              <a:rPr lang="tr-TR" sz="1600" b="0" dirty="0" smtClean="0">
                <a:solidFill>
                  <a:srgbClr val="FF0000"/>
                </a:solidFill>
                <a:latin typeface="+mn-lt"/>
              </a:rPr>
              <a:t>ortalama ücretler</a:t>
            </a:r>
            <a:r>
              <a:rPr lang="tr-TR" sz="1600" b="0" dirty="0" smtClean="0">
                <a:latin typeface="+mn-lt"/>
              </a:rPr>
              <a:t> hakkında bir fikir edinilebilir. </a:t>
            </a:r>
            <a:endParaRPr lang="tr-TR" sz="1600" b="0" dirty="0" smtClean="0">
              <a:solidFill>
                <a:srgbClr val="CC00FF"/>
              </a:solidFill>
              <a:latin typeface="+mn-lt"/>
            </a:endParaRPr>
          </a:p>
        </p:txBody>
      </p:sp>
      <p:sp>
        <p:nvSpPr>
          <p:cNvPr id="4" name="Slayt Numarası Yer Tutucusu 3"/>
          <p:cNvSpPr>
            <a:spLocks noGrp="1"/>
          </p:cNvSpPr>
          <p:nvPr>
            <p:ph type="sldNum" sz="quarter" idx="12"/>
          </p:nvPr>
        </p:nvSpPr>
        <p:spPr/>
        <p:txBody>
          <a:bodyPr/>
          <a:lstStyle/>
          <a:p>
            <a:pPr>
              <a:defRPr/>
            </a:pPr>
            <a:fld id="{D28735E3-BFE6-4B93-962F-BFA7A3E12376}" type="slidenum">
              <a:rPr lang="en-US" altLang="tr-TR" smtClean="0"/>
              <a:pPr>
                <a:defRPr/>
              </a:pPr>
              <a:t>11</a:t>
            </a:fld>
            <a:endParaRPr lang="en-US" altLang="tr-T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37" y="5074709"/>
            <a:ext cx="2053151" cy="1319883"/>
          </a:xfrm>
          <a:prstGeom prst="rect">
            <a:avLst/>
          </a:prstGeom>
          <a:effectLst>
            <a:softEdge rad="127000"/>
          </a:effectLst>
        </p:spPr>
      </p:pic>
    </p:spTree>
    <p:extLst>
      <p:ext uri="{BB962C8B-B14F-4D97-AF65-F5344CB8AC3E}">
        <p14:creationId xmlns:p14="http://schemas.microsoft.com/office/powerpoint/2010/main" val="41503427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2276872"/>
            <a:ext cx="7416824" cy="1872208"/>
          </a:xfrm>
        </p:spPr>
        <p:txBody>
          <a:bodyPr>
            <a:normAutofit lnSpcReduction="10000"/>
          </a:bodyPr>
          <a:lstStyle/>
          <a:p>
            <a:pPr marL="0" lvl="0" indent="0" algn="just">
              <a:buNone/>
            </a:pPr>
            <a:r>
              <a:rPr lang="tr-TR" sz="1600" b="1" dirty="0">
                <a:cs typeface="Times New Roman" panose="02020603050405020304" pitchFamily="18" charset="0"/>
              </a:rPr>
              <a:t>K</a:t>
            </a:r>
            <a:r>
              <a:rPr lang="tr-TR" sz="1600" b="1" dirty="0" smtClean="0">
                <a:cs typeface="Times New Roman" panose="02020603050405020304" pitchFamily="18" charset="0"/>
              </a:rPr>
              <a:t>redi </a:t>
            </a:r>
            <a:r>
              <a:rPr lang="tr-TR" sz="1600" b="1" dirty="0">
                <a:cs typeface="Times New Roman" panose="02020603050405020304" pitchFamily="18" charset="0"/>
              </a:rPr>
              <a:t>tahsis </a:t>
            </a:r>
            <a:r>
              <a:rPr lang="tr-TR" sz="1600" b="1" dirty="0" smtClean="0">
                <a:cs typeface="Times New Roman" panose="02020603050405020304" pitchFamily="18" charset="0"/>
              </a:rPr>
              <a:t>ücreti</a:t>
            </a:r>
            <a:r>
              <a:rPr lang="tr-TR" sz="1600" dirty="0" smtClean="0">
                <a:cs typeface="Times New Roman" panose="02020603050405020304" pitchFamily="18" charset="0"/>
              </a:rPr>
              <a:t>, </a:t>
            </a:r>
            <a:r>
              <a:rPr lang="tr-TR" sz="1600" dirty="0">
                <a:cs typeface="Times New Roman" panose="02020603050405020304" pitchFamily="18" charset="0"/>
              </a:rPr>
              <a:t>kullandırılan </a:t>
            </a:r>
            <a:r>
              <a:rPr lang="tr-TR" sz="1600" dirty="0">
                <a:solidFill>
                  <a:srgbClr val="FF0000"/>
                </a:solidFill>
                <a:cs typeface="Times New Roman" panose="02020603050405020304" pitchFamily="18" charset="0"/>
              </a:rPr>
              <a:t>kredi anaparasının binde beşini </a:t>
            </a:r>
            <a:r>
              <a:rPr lang="tr-TR" sz="1600" dirty="0" smtClean="0">
                <a:solidFill>
                  <a:srgbClr val="FF0000"/>
                </a:solidFill>
                <a:cs typeface="Times New Roman" panose="02020603050405020304" pitchFamily="18" charset="0"/>
              </a:rPr>
              <a:t>geçemez</a:t>
            </a:r>
            <a:r>
              <a:rPr lang="tr-TR" sz="1600" dirty="0" smtClean="0">
                <a:solidFill>
                  <a:srgbClr val="CC00FF"/>
                </a:solidFill>
                <a:cs typeface="Times New Roman" panose="02020603050405020304" pitchFamily="18" charset="0"/>
              </a:rPr>
              <a:t>.</a:t>
            </a:r>
            <a:endParaRPr lang="tr-TR" sz="1600" dirty="0"/>
          </a:p>
          <a:p>
            <a:pPr marL="0" lvl="0" indent="0" algn="just">
              <a:buNone/>
            </a:pPr>
            <a:endParaRPr lang="tr-TR" sz="1600" dirty="0"/>
          </a:p>
          <a:p>
            <a:pPr marL="0" algn="just">
              <a:buFont typeface="Wingdings" panose="05000000000000000000" pitchFamily="2" charset="2"/>
              <a:buChar char="v"/>
            </a:pPr>
            <a:r>
              <a:rPr lang="tr-TR" sz="1600" dirty="0" smtClean="0"/>
              <a:t>BDDK’nın maddede geçen yetkisi, gerekli görülmesi halinde yapacağı ve yayınlayacağı bir düzenleme ile kullanılabilecektir. </a:t>
            </a:r>
          </a:p>
          <a:p>
            <a:pPr marL="0" algn="just">
              <a:buFont typeface="Wingdings" panose="05000000000000000000" pitchFamily="2" charset="2"/>
              <a:buChar char="v"/>
            </a:pPr>
            <a:endParaRPr lang="tr-TR" sz="1600" dirty="0" smtClean="0"/>
          </a:p>
          <a:p>
            <a:pPr algn="just">
              <a:buFont typeface="Wingdings" panose="05000000000000000000" pitchFamily="2" charset="2"/>
              <a:buChar char="v"/>
            </a:pPr>
            <a:r>
              <a:rPr lang="tr-TR" sz="1600" dirty="0" smtClean="0">
                <a:solidFill>
                  <a:prstClr val="black"/>
                </a:solidFill>
              </a:rPr>
              <a:t>Sınırın aşıldığının tespiti durumunda, </a:t>
            </a:r>
            <a:r>
              <a:rPr lang="tr-TR" sz="1600" dirty="0" smtClean="0">
                <a:solidFill>
                  <a:srgbClr val="FF0000"/>
                </a:solidFill>
              </a:rPr>
              <a:t>her somut olay ayrı değerlendirilerek </a:t>
            </a:r>
            <a:r>
              <a:rPr lang="tr-TR" sz="1600" dirty="0" smtClean="0"/>
              <a:t>fazla alınan miktarların iadesinin sağlanması</a:t>
            </a:r>
            <a:r>
              <a:rPr lang="tr-TR" sz="1600" dirty="0" smtClean="0">
                <a:solidFill>
                  <a:srgbClr val="FF0000"/>
                </a:solidFill>
              </a:rPr>
              <a:t> </a:t>
            </a:r>
            <a:r>
              <a:rPr lang="tr-TR" sz="1600" dirty="0" smtClean="0">
                <a:solidFill>
                  <a:prstClr val="black"/>
                </a:solidFill>
              </a:rPr>
              <a:t>gerekmektedir.</a:t>
            </a:r>
            <a:r>
              <a:rPr lang="tr-TR" sz="1600" dirty="0">
                <a:solidFill>
                  <a:srgbClr val="0070C0"/>
                </a:solidFill>
              </a:rPr>
              <a:t> </a:t>
            </a:r>
          </a:p>
          <a:p>
            <a:pPr lvl="0" algn="just">
              <a:buFont typeface="Wingdings" panose="05000000000000000000" pitchFamily="2" charset="2"/>
              <a:buChar char="Ø"/>
            </a:pPr>
            <a:endParaRPr lang="tr-TR" sz="1600" dirty="0" smtClean="0">
              <a:solidFill>
                <a:prstClr val="black"/>
              </a:solidFill>
              <a:cs typeface="Times New Roman" pitchFamily="18" charset="0"/>
            </a:endParaRPr>
          </a:p>
          <a:p>
            <a:pPr lvl="0" algn="just">
              <a:buFont typeface="Wingdings" panose="05000000000000000000" pitchFamily="2" charset="2"/>
              <a:buChar char="Ø"/>
            </a:pPr>
            <a:endParaRPr lang="tr-TR" sz="1600" dirty="0" smtClean="0">
              <a:solidFill>
                <a:prstClr val="black"/>
              </a:solidFill>
              <a:cs typeface="Times New Roman" pitchFamily="18" charset="0"/>
            </a:endParaRPr>
          </a:p>
          <a:p>
            <a:pPr marL="0" lvl="0" indent="0" algn="just">
              <a:buNone/>
            </a:pPr>
            <a:endParaRPr lang="tr-TR" sz="1600" dirty="0" smtClean="0">
              <a:solidFill>
                <a:prstClr val="black"/>
              </a:solidFill>
              <a:cs typeface="Times New Roman" pitchFamily="18" charset="0"/>
            </a:endParaRPr>
          </a:p>
          <a:p>
            <a:endParaRPr lang="tr-TR" sz="1600" b="1" dirty="0" smtClean="0">
              <a:solidFill>
                <a:srgbClr val="FF0000"/>
              </a:solidFill>
            </a:endParaRPr>
          </a:p>
          <a:p>
            <a:endParaRPr lang="tr-TR" sz="1600" b="1" dirty="0" smtClean="0">
              <a:solidFill>
                <a:srgbClr val="FF0000"/>
              </a:solidFill>
            </a:endParaRPr>
          </a:p>
          <a:p>
            <a:pPr marL="0" indent="0">
              <a:buNone/>
            </a:pPr>
            <a:endParaRPr lang="tr-TR" sz="1600" dirty="0">
              <a:cs typeface="Times New Roman" pitchFamily="18" charset="0"/>
            </a:endParaRPr>
          </a:p>
        </p:txBody>
      </p:sp>
      <p:sp>
        <p:nvSpPr>
          <p:cNvPr id="7" name="Yuvarlatılmış Dikdörtgen 4"/>
          <p:cNvSpPr/>
          <p:nvPr/>
        </p:nvSpPr>
        <p:spPr>
          <a:xfrm>
            <a:off x="969127" y="3410959"/>
            <a:ext cx="6318757" cy="522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tr-TR" sz="2600" kern="1200" dirty="0"/>
          </a:p>
        </p:txBody>
      </p:sp>
      <p:sp>
        <p:nvSpPr>
          <p:cNvPr id="6" name="Metin kutusu 5"/>
          <p:cNvSpPr txBox="1"/>
          <p:nvPr/>
        </p:nvSpPr>
        <p:spPr>
          <a:xfrm>
            <a:off x="1331640" y="548680"/>
            <a:ext cx="7416824" cy="87716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rPr>
              <a:t>8) Ücret Yönetmeliği’nde kredi tahsis ücreti için belirtilen sınırın Kurul’un gerekli görmesi halinde arttırabileceği veya azaltılabileceği belirtilmekte olup,  bazı bankaların kullandırılan kredilerde bu sınırı geçmesi bu hüküm gereği midir ?</a:t>
            </a:r>
            <a:endParaRPr lang="tr-TR" sz="1700" dirty="0">
              <a:solidFill>
                <a:schemeClr val="tx2"/>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805" y="4253524"/>
            <a:ext cx="4681028" cy="2520281"/>
          </a:xfrm>
          <a:prstGeom prst="rect">
            <a:avLst/>
          </a:prstGeom>
        </p:spPr>
      </p:pic>
      <p:sp>
        <p:nvSpPr>
          <p:cNvPr id="10" name="Metin kutusu 9"/>
          <p:cNvSpPr txBox="1"/>
          <p:nvPr/>
        </p:nvSpPr>
        <p:spPr>
          <a:xfrm>
            <a:off x="1331640" y="4254187"/>
            <a:ext cx="3384376" cy="830997"/>
          </a:xfrm>
          <a:prstGeom prst="rect">
            <a:avLst/>
          </a:prstGeom>
          <a:noFill/>
        </p:spPr>
        <p:txBody>
          <a:bodyPr wrap="square" rtlCol="0">
            <a:spAutoFit/>
          </a:bodyPr>
          <a:lstStyle/>
          <a:p>
            <a:pPr marL="285750" indent="-285750">
              <a:buFont typeface="Wingdings" panose="05000000000000000000" pitchFamily="2" charset="2"/>
              <a:buChar char="v"/>
            </a:pPr>
            <a:r>
              <a:rPr lang="tr-TR" sz="1600" b="0" dirty="0" smtClean="0">
                <a:latin typeface="+mn-lt"/>
              </a:rPr>
              <a:t> İadelerde</a:t>
            </a:r>
            <a:r>
              <a:rPr lang="tr-TR" sz="1600" b="0" dirty="0">
                <a:latin typeface="+mn-lt"/>
              </a:rPr>
              <a:t>, </a:t>
            </a:r>
            <a:r>
              <a:rPr lang="tr-TR" sz="1600" dirty="0">
                <a:solidFill>
                  <a:srgbClr val="FF0000"/>
                </a:solidFill>
                <a:latin typeface="+mn-lt"/>
              </a:rPr>
              <a:t>BSMV hariç </a:t>
            </a:r>
            <a:r>
              <a:rPr lang="tr-TR" sz="1600" dirty="0" smtClean="0">
                <a:solidFill>
                  <a:srgbClr val="FF0000"/>
                </a:solidFill>
                <a:latin typeface="+mn-lt"/>
              </a:rPr>
              <a:t>tutar üzerinden</a:t>
            </a:r>
            <a:r>
              <a:rPr lang="tr-TR" sz="1600" b="0" dirty="0" smtClean="0">
                <a:solidFill>
                  <a:srgbClr val="FF0000"/>
                </a:solidFill>
                <a:latin typeface="+mn-lt"/>
              </a:rPr>
              <a:t> </a:t>
            </a:r>
            <a:r>
              <a:rPr lang="tr-TR" sz="1600" b="0" dirty="0" smtClean="0">
                <a:latin typeface="+mn-lt"/>
              </a:rPr>
              <a:t>hesaplama yapılması gerekmektedir</a:t>
            </a:r>
            <a:r>
              <a:rPr lang="tr-TR" sz="1600" b="0" dirty="0">
                <a:latin typeface="+mn-lt"/>
              </a:rPr>
              <a:t>.</a:t>
            </a:r>
            <a:endParaRPr lang="tr-TR" sz="1600" b="0" dirty="0">
              <a:solidFill>
                <a:prstClr val="black"/>
              </a:solidFill>
              <a:latin typeface="+mn-lt"/>
            </a:endParaRPr>
          </a:p>
        </p:txBody>
      </p:sp>
      <p:sp>
        <p:nvSpPr>
          <p:cNvPr id="2" name="Slayt Numarası Yer Tutucusu 1"/>
          <p:cNvSpPr>
            <a:spLocks noGrp="1"/>
          </p:cNvSpPr>
          <p:nvPr>
            <p:ph type="sldNum" sz="quarter" idx="12"/>
          </p:nvPr>
        </p:nvSpPr>
        <p:spPr/>
        <p:txBody>
          <a:bodyPr/>
          <a:lstStyle/>
          <a:p>
            <a:pPr>
              <a:defRPr/>
            </a:pPr>
            <a:fld id="{D28735E3-BFE6-4B93-962F-BFA7A3E12376}" type="slidenum">
              <a:rPr lang="en-US" altLang="tr-TR" smtClean="0"/>
              <a:pPr>
                <a:defRPr/>
              </a:pPr>
              <a:t>12</a:t>
            </a:fld>
            <a:endParaRPr lang="en-US" altLang="tr-TR"/>
          </a:p>
        </p:txBody>
      </p:sp>
    </p:spTree>
    <p:extLst>
      <p:ext uri="{BB962C8B-B14F-4D97-AF65-F5344CB8AC3E}">
        <p14:creationId xmlns:p14="http://schemas.microsoft.com/office/powerpoint/2010/main" val="39789877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2"/>
          <p:cNvSpPr txBox="1">
            <a:spLocks noChangeArrowheads="1"/>
          </p:cNvSpPr>
          <p:nvPr/>
        </p:nvSpPr>
        <p:spPr bwMode="auto">
          <a:xfrm>
            <a:off x="1660525" y="7223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tr-TR" altLang="tr-TR" sz="1800" b="0">
              <a:solidFill>
                <a:schemeClr val="tx1"/>
              </a:solidFill>
              <a:latin typeface="Arial" panose="020B0604020202020204" pitchFamily="34" charset="0"/>
            </a:endParaRPr>
          </a:p>
        </p:txBody>
      </p:sp>
      <p:sp>
        <p:nvSpPr>
          <p:cNvPr id="43011" name="Rectangle 307"/>
          <p:cNvSpPr>
            <a:spLocks noChangeArrowheads="1"/>
          </p:cNvSpPr>
          <p:nvPr/>
        </p:nvSpPr>
        <p:spPr bwMode="gray">
          <a:xfrm>
            <a:off x="4950197" y="4946650"/>
            <a:ext cx="355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tr-TR" altLang="tr-TR" sz="2000">
                <a:solidFill>
                  <a:schemeClr val="bg1"/>
                </a:solidFill>
                <a:latin typeface="Arial" panose="020B0604020202020204" pitchFamily="34" charset="0"/>
              </a:rPr>
              <a:t> </a:t>
            </a:r>
            <a:endParaRPr lang="tr-TR" altLang="tr-TR" sz="2000">
              <a:latin typeface="Arial" panose="020B0604020202020204" pitchFamily="34" charset="0"/>
            </a:endParaRPr>
          </a:p>
        </p:txBody>
      </p:sp>
      <p:sp>
        <p:nvSpPr>
          <p:cNvPr id="16" name="12 İçerik Yer Tutucusu"/>
          <p:cNvSpPr txBox="1">
            <a:spLocks/>
          </p:cNvSpPr>
          <p:nvPr/>
        </p:nvSpPr>
        <p:spPr>
          <a:xfrm>
            <a:off x="1312567" y="1864997"/>
            <a:ext cx="7560840" cy="4728792"/>
          </a:xfrm>
          <a:prstGeom prst="rect">
            <a:avLst/>
          </a:prstGeom>
        </p:spPr>
        <p:txBody>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2700" indent="-285750" algn="just">
              <a:buFont typeface="Wingdings" panose="05000000000000000000" pitchFamily="2" charset="2"/>
              <a:buChar char="v"/>
            </a:pPr>
            <a:r>
              <a:rPr lang="tr-TR" sz="1600" b="0" dirty="0" smtClean="0">
                <a:solidFill>
                  <a:schemeClr val="tx1"/>
                </a:solidFill>
              </a:rPr>
              <a:t>BSMV, </a:t>
            </a:r>
            <a:r>
              <a:rPr lang="tr-TR" sz="1600" b="0" u="sng" dirty="0" smtClean="0">
                <a:solidFill>
                  <a:schemeClr val="tx1"/>
                </a:solidFill>
              </a:rPr>
              <a:t>konut </a:t>
            </a:r>
            <a:r>
              <a:rPr lang="tr-TR" sz="1600" b="0" u="sng" dirty="0">
                <a:solidFill>
                  <a:schemeClr val="tx1"/>
                </a:solidFill>
              </a:rPr>
              <a:t>kredisi ve konut ipotekli ihtiyaç kredisi haricinde </a:t>
            </a:r>
            <a:r>
              <a:rPr lang="tr-TR" sz="1600" b="0" dirty="0">
                <a:solidFill>
                  <a:schemeClr val="tx1"/>
                </a:solidFill>
              </a:rPr>
              <a:t>tüm kredi </a:t>
            </a:r>
            <a:r>
              <a:rPr lang="tr-TR" sz="1600" b="0" dirty="0" smtClean="0">
                <a:solidFill>
                  <a:schemeClr val="tx1"/>
                </a:solidFill>
              </a:rPr>
              <a:t>işlemleri ile sigorta işlemleri üzerinden Kanunen belirlenen oranlarda tüketicilere yansıtılmaktadır.</a:t>
            </a:r>
          </a:p>
          <a:p>
            <a:pPr marL="0" indent="0" algn="just">
              <a:buNone/>
            </a:pPr>
            <a:endParaRPr lang="tr-TR" sz="1600" b="0" dirty="0">
              <a:solidFill>
                <a:schemeClr val="tx1"/>
              </a:solidFill>
            </a:endParaRPr>
          </a:p>
          <a:p>
            <a:pPr algn="just">
              <a:buFont typeface="Wingdings" panose="05000000000000000000" pitchFamily="2" charset="2"/>
              <a:buChar char="v"/>
            </a:pPr>
            <a:r>
              <a:rPr lang="tr-TR" sz="1600" b="0" dirty="0" smtClean="0">
                <a:solidFill>
                  <a:schemeClr val="tx1"/>
                </a:solidFill>
              </a:rPr>
              <a:t>Örneğe göre;  </a:t>
            </a:r>
          </a:p>
          <a:p>
            <a:pPr algn="just"/>
            <a:endParaRPr lang="tr-TR" sz="1600" b="0" dirty="0" smtClean="0">
              <a:solidFill>
                <a:schemeClr val="tx1"/>
              </a:solidFill>
            </a:endParaRPr>
          </a:p>
          <a:p>
            <a:pPr marL="0" indent="0" algn="just">
              <a:buNone/>
            </a:pPr>
            <a:r>
              <a:rPr lang="tr-TR" sz="1600" dirty="0">
                <a:solidFill>
                  <a:schemeClr val="tx1"/>
                </a:solidFill>
              </a:rPr>
              <a:t> </a:t>
            </a:r>
            <a:r>
              <a:rPr lang="tr-TR" sz="1600" dirty="0" smtClean="0">
                <a:solidFill>
                  <a:schemeClr val="tx1"/>
                </a:solidFill>
              </a:rPr>
              <a:t>   BSMV hariç tahsis ücreti</a:t>
            </a:r>
            <a:r>
              <a:rPr lang="tr-TR" sz="1600" b="0" dirty="0" smtClean="0">
                <a:solidFill>
                  <a:schemeClr val="tx1"/>
                </a:solidFill>
              </a:rPr>
              <a:t>               </a:t>
            </a:r>
            <a:r>
              <a:rPr lang="tr-TR" sz="1600" dirty="0" smtClean="0">
                <a:solidFill>
                  <a:schemeClr val="tx1"/>
                </a:solidFill>
              </a:rPr>
              <a:t>50 TL </a:t>
            </a:r>
            <a:endParaRPr lang="tr-TR" sz="1600" b="0" dirty="0" smtClean="0">
              <a:solidFill>
                <a:schemeClr val="tx1"/>
              </a:solidFill>
            </a:endParaRPr>
          </a:p>
          <a:p>
            <a:pPr marL="0" indent="0" algn="just">
              <a:buNone/>
            </a:pPr>
            <a:r>
              <a:rPr lang="tr-TR" sz="1600" b="0" dirty="0">
                <a:solidFill>
                  <a:schemeClr val="tx1"/>
                </a:solidFill>
              </a:rPr>
              <a:t> </a:t>
            </a:r>
            <a:r>
              <a:rPr lang="tr-TR" sz="1600" b="0" dirty="0" smtClean="0">
                <a:solidFill>
                  <a:schemeClr val="tx1"/>
                </a:solidFill>
              </a:rPr>
              <a:t>   </a:t>
            </a:r>
            <a:r>
              <a:rPr lang="tr-TR" sz="1600" dirty="0" smtClean="0">
                <a:solidFill>
                  <a:schemeClr val="tx1"/>
                </a:solidFill>
              </a:rPr>
              <a:t>BSMV dahil </a:t>
            </a:r>
            <a:r>
              <a:rPr lang="tr-TR" sz="1600" dirty="0">
                <a:solidFill>
                  <a:schemeClr val="tx1"/>
                </a:solidFill>
              </a:rPr>
              <a:t>tahsis ücreti              </a:t>
            </a:r>
            <a:r>
              <a:rPr lang="tr-TR" sz="1600" dirty="0" smtClean="0">
                <a:solidFill>
                  <a:schemeClr val="tx1"/>
                </a:solidFill>
              </a:rPr>
              <a:t> 52,5 </a:t>
            </a:r>
            <a:r>
              <a:rPr lang="tr-TR" sz="1600" dirty="0">
                <a:solidFill>
                  <a:schemeClr val="tx1"/>
                </a:solidFill>
              </a:rPr>
              <a:t>TL</a:t>
            </a:r>
            <a:endParaRPr lang="tr-TR" sz="1600" b="0" dirty="0" smtClean="0">
              <a:solidFill>
                <a:schemeClr val="tx1"/>
              </a:solidFill>
            </a:endParaRPr>
          </a:p>
          <a:p>
            <a:pPr marL="0" indent="0" algn="just">
              <a:buNone/>
            </a:pPr>
            <a:endParaRPr lang="tr-TR" sz="1600" b="0" dirty="0" smtClean="0">
              <a:solidFill>
                <a:schemeClr val="tx1"/>
              </a:solidFill>
            </a:endParaRPr>
          </a:p>
          <a:p>
            <a:pPr marL="0" indent="0" algn="just">
              <a:buNone/>
            </a:pPr>
            <a:endParaRPr lang="tr-TR" sz="1600" b="0" dirty="0" smtClean="0">
              <a:solidFill>
                <a:schemeClr val="tx1"/>
              </a:solidFill>
            </a:endParaRPr>
          </a:p>
          <a:p>
            <a:pPr marL="0" indent="0" algn="just">
              <a:buNone/>
            </a:pPr>
            <a:endParaRPr lang="tr-TR" sz="1600" b="0" dirty="0">
              <a:solidFill>
                <a:schemeClr val="tx1"/>
              </a:solidFill>
            </a:endParaRPr>
          </a:p>
          <a:p>
            <a:pPr marL="0" indent="0" algn="just">
              <a:buNone/>
            </a:pPr>
            <a:endParaRPr lang="tr-TR" sz="1600" b="0" dirty="0" smtClean="0">
              <a:solidFill>
                <a:schemeClr val="tx1"/>
              </a:solidFill>
            </a:endParaRPr>
          </a:p>
          <a:p>
            <a:pPr algn="just">
              <a:buFont typeface="Wingdings" panose="05000000000000000000" pitchFamily="2" charset="2"/>
              <a:buChar char="v"/>
            </a:pPr>
            <a:r>
              <a:rPr lang="tr-TR" sz="1600" b="0" u="sng" dirty="0">
                <a:solidFill>
                  <a:schemeClr val="tx1"/>
                </a:solidFill>
              </a:rPr>
              <a:t>A</a:t>
            </a:r>
            <a:r>
              <a:rPr lang="tr-TR" sz="1600" b="0" u="sng" dirty="0" smtClean="0">
                <a:solidFill>
                  <a:schemeClr val="tx1"/>
                </a:solidFill>
              </a:rPr>
              <a:t>zami </a:t>
            </a:r>
            <a:r>
              <a:rPr lang="tr-TR" sz="1600" b="0" u="sng" dirty="0">
                <a:solidFill>
                  <a:schemeClr val="tx1"/>
                </a:solidFill>
              </a:rPr>
              <a:t>sınırı aşan tahsis ücreti tahsilatlarına ilişkin </a:t>
            </a:r>
            <a:r>
              <a:rPr lang="tr-TR" sz="1600" b="0" u="sng" dirty="0" smtClean="0">
                <a:solidFill>
                  <a:schemeClr val="tx1"/>
                </a:solidFill>
              </a:rPr>
              <a:t>uyuşmazlıklarda</a:t>
            </a:r>
            <a:r>
              <a:rPr lang="tr-TR" sz="1600" b="0" dirty="0" smtClean="0">
                <a:solidFill>
                  <a:schemeClr val="tx1"/>
                </a:solidFill>
              </a:rPr>
              <a:t>; </a:t>
            </a:r>
            <a:r>
              <a:rPr lang="tr-TR" sz="1600" dirty="0" smtClean="0">
                <a:solidFill>
                  <a:srgbClr val="FF0000"/>
                </a:solidFill>
              </a:rPr>
              <a:t>vergiler dahil tutar üzerinden karar verilmesi gerekmektedir. </a:t>
            </a:r>
            <a:endParaRPr lang="tr-TR" sz="1600" b="0" dirty="0" smtClean="0">
              <a:solidFill>
                <a:srgbClr val="FF0000"/>
              </a:solidFill>
            </a:endParaRPr>
          </a:p>
          <a:p>
            <a:pPr marL="0" indent="0" algn="just">
              <a:buNone/>
            </a:pPr>
            <a:endParaRPr lang="tr-TR" sz="1600" b="0" dirty="0" smtClean="0"/>
          </a:p>
          <a:p>
            <a:pPr marL="0" indent="0" algn="just">
              <a:buNone/>
            </a:pPr>
            <a:endParaRPr lang="tr-TR" sz="1600" dirty="0"/>
          </a:p>
        </p:txBody>
      </p:sp>
      <p:sp>
        <p:nvSpPr>
          <p:cNvPr id="43014" name="Dikdörtgen 1"/>
          <p:cNvSpPr>
            <a:spLocks noChangeArrowheads="1"/>
          </p:cNvSpPr>
          <p:nvPr/>
        </p:nvSpPr>
        <p:spPr bwMode="auto">
          <a:xfrm>
            <a:off x="500063" y="1928813"/>
            <a:ext cx="8247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eaLnBrk="1" hangingPunct="1">
              <a:spcBef>
                <a:spcPct val="0"/>
              </a:spcBef>
              <a:buClrTx/>
              <a:buSzTx/>
              <a:buFontTx/>
              <a:buNone/>
            </a:pPr>
            <a:endParaRPr lang="tr-TR" altLang="tr-TR" sz="1600"/>
          </a:p>
          <a:p>
            <a:pPr algn="just" eaLnBrk="1" hangingPunct="1">
              <a:spcBef>
                <a:spcPct val="0"/>
              </a:spcBef>
              <a:buClrTx/>
              <a:buSzTx/>
              <a:buFontTx/>
              <a:buNone/>
            </a:pPr>
            <a:endParaRPr lang="tr-TR" altLang="tr-TR" sz="1600"/>
          </a:p>
          <a:p>
            <a:pPr algn="just" eaLnBrk="1" hangingPunct="1">
              <a:spcBef>
                <a:spcPct val="0"/>
              </a:spcBef>
              <a:buClrTx/>
              <a:buSzTx/>
              <a:buFontTx/>
              <a:buNone/>
            </a:pPr>
            <a:endParaRPr lang="tr-TR" altLang="tr-TR" sz="1600"/>
          </a:p>
        </p:txBody>
      </p:sp>
      <p:sp>
        <p:nvSpPr>
          <p:cNvPr id="43019" name="11 Slayt Numarası Yer Tutucusu"/>
          <p:cNvSpPr txBox="1">
            <a:spLocks/>
          </p:cNvSpPr>
          <p:nvPr/>
        </p:nvSpPr>
        <p:spPr bwMode="auto">
          <a:xfrm>
            <a:off x="7981950" y="6143625"/>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pPr>
            <a:endParaRPr lang="en-US" altLang="tr-TR" sz="1000" dirty="0">
              <a:latin typeface="Arial" panose="020B0604020202020204" pitchFamily="34" charset="0"/>
            </a:endParaRPr>
          </a:p>
        </p:txBody>
      </p:sp>
      <p:sp>
        <p:nvSpPr>
          <p:cNvPr id="10" name="Metin kutusu 9"/>
          <p:cNvSpPr txBox="1"/>
          <p:nvPr/>
        </p:nvSpPr>
        <p:spPr>
          <a:xfrm>
            <a:off x="1312568" y="548680"/>
            <a:ext cx="7434558" cy="87716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rPr>
              <a:t>9) Kredi Tahsis Ücretine ilişkin alınan BSMV ücreti iade edilir mi? Örneğin 10.000 TL anapara tutarlı kredi için banka kredi tahsis ücretini vergi dahil 50 TL mi yoksa 52,5 TL olarak mı tahsil etmelidir? </a:t>
            </a:r>
            <a:endParaRPr lang="tr-TR" sz="1700" dirty="0">
              <a:solidFill>
                <a:schemeClr val="tx2"/>
              </a:solidFill>
            </a:endParaRPr>
          </a:p>
        </p:txBody>
      </p:sp>
      <p:cxnSp>
        <p:nvCxnSpPr>
          <p:cNvPr id="7" name="Düz Ok Bağlayıcısı 6"/>
          <p:cNvCxnSpPr/>
          <p:nvPr/>
        </p:nvCxnSpPr>
        <p:spPr>
          <a:xfrm>
            <a:off x="3779912" y="3501008"/>
            <a:ext cx="4320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926742"/>
            <a:ext cx="2241100" cy="1724596"/>
          </a:xfrm>
          <a:prstGeom prst="rect">
            <a:avLst/>
          </a:prstGeom>
        </p:spPr>
      </p:pic>
      <p:cxnSp>
        <p:nvCxnSpPr>
          <p:cNvPr id="18" name="Düz Ok Bağlayıcısı 17"/>
          <p:cNvCxnSpPr/>
          <p:nvPr/>
        </p:nvCxnSpPr>
        <p:spPr>
          <a:xfrm>
            <a:off x="3779912" y="3789040"/>
            <a:ext cx="4320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Slayt Numarası Yer Tutucusu 7"/>
          <p:cNvSpPr>
            <a:spLocks noGrp="1"/>
          </p:cNvSpPr>
          <p:nvPr>
            <p:ph type="sldNum" sz="quarter" idx="10"/>
          </p:nvPr>
        </p:nvSpPr>
        <p:spPr/>
        <p:txBody>
          <a:bodyPr/>
          <a:lstStyle/>
          <a:p>
            <a:pPr>
              <a:defRPr/>
            </a:pPr>
            <a:fld id="{F9D1FC20-E15C-49F7-8A97-D72A6B71BF26}" type="slidenum">
              <a:rPr lang="en-US" altLang="tr-TR" smtClean="0"/>
              <a:pPr>
                <a:defRPr/>
              </a:pPr>
              <a:t>13</a:t>
            </a:fld>
            <a:endParaRPr lang="en-US" altLang="tr-TR"/>
          </a:p>
        </p:txBody>
      </p:sp>
    </p:spTree>
    <p:extLst>
      <p:ext uri="{BB962C8B-B14F-4D97-AF65-F5344CB8AC3E}">
        <p14:creationId xmlns:p14="http://schemas.microsoft.com/office/powerpoint/2010/main" val="346003004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2"/>
          <p:cNvSpPr txBox="1">
            <a:spLocks noChangeArrowheads="1"/>
          </p:cNvSpPr>
          <p:nvPr/>
        </p:nvSpPr>
        <p:spPr bwMode="auto">
          <a:xfrm>
            <a:off x="1660525" y="7223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tr-TR" altLang="tr-TR" sz="1800" b="0">
              <a:solidFill>
                <a:schemeClr val="tx1"/>
              </a:solidFill>
              <a:latin typeface="Arial" panose="020B0604020202020204" pitchFamily="34" charset="0"/>
            </a:endParaRPr>
          </a:p>
        </p:txBody>
      </p:sp>
      <p:sp>
        <p:nvSpPr>
          <p:cNvPr id="43011" name="Rectangle 307"/>
          <p:cNvSpPr>
            <a:spLocks noChangeArrowheads="1"/>
          </p:cNvSpPr>
          <p:nvPr/>
        </p:nvSpPr>
        <p:spPr bwMode="gray">
          <a:xfrm>
            <a:off x="4950197" y="4946650"/>
            <a:ext cx="355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tr-TR" altLang="tr-TR" sz="2000">
                <a:solidFill>
                  <a:schemeClr val="bg1"/>
                </a:solidFill>
                <a:latin typeface="Arial" panose="020B0604020202020204" pitchFamily="34" charset="0"/>
              </a:rPr>
              <a:t> </a:t>
            </a:r>
            <a:endParaRPr lang="tr-TR" altLang="tr-TR" sz="2000">
              <a:latin typeface="Arial" panose="020B0604020202020204" pitchFamily="34" charset="0"/>
            </a:endParaRPr>
          </a:p>
        </p:txBody>
      </p:sp>
      <p:sp>
        <p:nvSpPr>
          <p:cNvPr id="43014" name="Dikdörtgen 1"/>
          <p:cNvSpPr>
            <a:spLocks noChangeArrowheads="1"/>
          </p:cNvSpPr>
          <p:nvPr/>
        </p:nvSpPr>
        <p:spPr bwMode="auto">
          <a:xfrm>
            <a:off x="500063" y="1928813"/>
            <a:ext cx="8247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eaLnBrk="1" hangingPunct="1">
              <a:spcBef>
                <a:spcPct val="0"/>
              </a:spcBef>
              <a:buClrTx/>
              <a:buSzTx/>
              <a:buFontTx/>
              <a:buNone/>
            </a:pPr>
            <a:endParaRPr lang="tr-TR" altLang="tr-TR" sz="1600">
              <a:latin typeface="+mn-lt"/>
            </a:endParaRPr>
          </a:p>
          <a:p>
            <a:pPr algn="just" eaLnBrk="1" hangingPunct="1">
              <a:spcBef>
                <a:spcPct val="0"/>
              </a:spcBef>
              <a:buClrTx/>
              <a:buSzTx/>
              <a:buFontTx/>
              <a:buNone/>
            </a:pPr>
            <a:endParaRPr lang="tr-TR" altLang="tr-TR" sz="1600">
              <a:latin typeface="+mn-lt"/>
            </a:endParaRPr>
          </a:p>
          <a:p>
            <a:pPr algn="just" eaLnBrk="1" hangingPunct="1">
              <a:spcBef>
                <a:spcPct val="0"/>
              </a:spcBef>
              <a:buClrTx/>
              <a:buSzTx/>
              <a:buFontTx/>
              <a:buNone/>
            </a:pPr>
            <a:endParaRPr lang="tr-TR" altLang="tr-TR" sz="1600">
              <a:latin typeface="+mn-lt"/>
            </a:endParaRPr>
          </a:p>
        </p:txBody>
      </p:sp>
      <p:sp>
        <p:nvSpPr>
          <p:cNvPr id="43019" name="11 Slayt Numarası Yer Tutucusu"/>
          <p:cNvSpPr txBox="1">
            <a:spLocks/>
          </p:cNvSpPr>
          <p:nvPr/>
        </p:nvSpPr>
        <p:spPr bwMode="auto">
          <a:xfrm>
            <a:off x="7981950" y="6143625"/>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pPr>
            <a:endParaRPr lang="en-US" altLang="tr-TR" sz="1000" dirty="0">
              <a:latin typeface="Arial" panose="020B0604020202020204" pitchFamily="34" charset="0"/>
            </a:endParaRPr>
          </a:p>
        </p:txBody>
      </p:sp>
      <p:sp>
        <p:nvSpPr>
          <p:cNvPr id="10" name="Metin kutusu 9"/>
          <p:cNvSpPr txBox="1"/>
          <p:nvPr/>
        </p:nvSpPr>
        <p:spPr>
          <a:xfrm>
            <a:off x="1339114" y="548680"/>
            <a:ext cx="7408011" cy="87716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rPr>
              <a:t>10) Hakem heyetlerine bankalarca sunulan savunmalarda 3. şahıslara yaptırıldığı belirtilen birden çok ekspertiz hizmetini içeren toplu faturaların nasıl yorumlanması gerekmektedir? </a:t>
            </a:r>
            <a:endParaRPr lang="tr-TR" sz="1700" dirty="0">
              <a:solidFill>
                <a:schemeClr val="tx2"/>
              </a:solidFill>
            </a:endParaRPr>
          </a:p>
        </p:txBody>
      </p:sp>
      <p:sp>
        <p:nvSpPr>
          <p:cNvPr id="8" name="2 İçerik Yer Tutucusu"/>
          <p:cNvSpPr txBox="1">
            <a:spLocks/>
          </p:cNvSpPr>
          <p:nvPr/>
        </p:nvSpPr>
        <p:spPr>
          <a:xfrm>
            <a:off x="1339113" y="1772816"/>
            <a:ext cx="7408012" cy="2448272"/>
          </a:xfrm>
          <a:prstGeom prst="rect">
            <a:avLst/>
          </a:prstGeom>
          <a:effectLst>
            <a:outerShdw blurRad="50800" dist="50800" dir="5400000" algn="ctr" rotWithShape="0">
              <a:schemeClr val="bg1"/>
            </a:outerShdw>
          </a:effectLst>
        </p:spPr>
        <p:txBody>
          <a:bodyPr>
            <a:normAutofit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tr-TR" sz="1600" b="0" dirty="0" smtClean="0"/>
              <a:t>Taşınır ve taşınmazlara ilişkin ekspertiz işlemlerinde yalnızca</a:t>
            </a:r>
            <a:r>
              <a:rPr lang="tr-TR" sz="1600" b="1" dirty="0" smtClean="0"/>
              <a:t> </a:t>
            </a:r>
            <a:r>
              <a:rPr lang="tr-TR" sz="1600" b="1" u="sng" dirty="0" smtClean="0"/>
              <a:t>üçüncü kişilere ödendiği ispatlanan</a:t>
            </a:r>
            <a:r>
              <a:rPr lang="tr-TR" sz="1600" b="0" dirty="0" smtClean="0"/>
              <a:t> ücretler tüketicilerden alınır.</a:t>
            </a:r>
          </a:p>
          <a:p>
            <a:pPr marL="0" indent="0" algn="just">
              <a:buFont typeface="Arial" panose="020B0604020202020204" pitchFamily="34" charset="0"/>
              <a:buNone/>
            </a:pPr>
            <a:endParaRPr lang="tr-TR" sz="1600" b="0" dirty="0" smtClean="0"/>
          </a:p>
          <a:p>
            <a:pPr marL="0" indent="0" algn="just">
              <a:buFont typeface="Arial" panose="020B0604020202020204" pitchFamily="34" charset="0"/>
              <a:buNone/>
            </a:pPr>
            <a:r>
              <a:rPr lang="tr-TR" sz="1600" b="0" u="sng" dirty="0" smtClean="0"/>
              <a:t>Yargıtay kararları değerlendirildiğinde</a:t>
            </a:r>
            <a:r>
              <a:rPr lang="tr-TR" sz="1600" b="0" dirty="0" smtClean="0"/>
              <a:t>; ekspertiz/ipotek ücretinin tahsili açısından söz konusu ücretlerin </a:t>
            </a:r>
            <a:r>
              <a:rPr lang="tr-TR" sz="1600" b="0" dirty="0" smtClean="0">
                <a:solidFill>
                  <a:srgbClr val="FF0000"/>
                </a:solidFill>
              </a:rPr>
              <a:t>makul, haklı ve belgeli </a:t>
            </a:r>
            <a:r>
              <a:rPr lang="tr-TR" sz="1600" b="0" dirty="0" smtClean="0"/>
              <a:t>olmasının beklendiği </a:t>
            </a:r>
            <a:r>
              <a:rPr lang="tr-TR" sz="1600" dirty="0" smtClean="0"/>
              <a:t>(Yargıtay 13.H.D. E.2015/3152, K.2015/4110 ve T.12.2.2015)</a:t>
            </a:r>
            <a:r>
              <a:rPr lang="tr-TR" sz="1600" b="0" dirty="0" smtClean="0"/>
              <a:t> </a:t>
            </a:r>
            <a:r>
              <a:rPr lang="tr-TR" sz="1600" b="0" dirty="0"/>
              <a:t> </a:t>
            </a:r>
            <a:r>
              <a:rPr lang="tr-TR" sz="1600" b="0" dirty="0" smtClean="0"/>
              <a:t>ve ücretlerin tespitinde </a:t>
            </a:r>
            <a:r>
              <a:rPr lang="tr-TR" sz="1600" b="0" dirty="0" smtClean="0">
                <a:solidFill>
                  <a:srgbClr val="FF0000"/>
                </a:solidFill>
              </a:rPr>
              <a:t>bilirkişilik müessesinden </a:t>
            </a:r>
            <a:r>
              <a:rPr lang="tr-TR" sz="1600" b="0" dirty="0" smtClean="0"/>
              <a:t>yararlanıldığı gözlenmektedir. </a:t>
            </a:r>
          </a:p>
          <a:p>
            <a:pPr marL="0" indent="0" algn="just">
              <a:buFont typeface="Arial" panose="020B0604020202020204" pitchFamily="34" charset="0"/>
              <a:buNone/>
            </a:pPr>
            <a:endParaRPr lang="tr-TR" sz="1600" b="0" dirty="0"/>
          </a:p>
          <a:p>
            <a:pPr marL="0" indent="0" algn="just">
              <a:buNone/>
            </a:pPr>
            <a:r>
              <a:rPr lang="tr-TR" sz="1600" b="0" dirty="0" smtClean="0"/>
              <a:t>Ücrete </a:t>
            </a:r>
            <a:r>
              <a:rPr lang="tr-TR" sz="1600" b="0" dirty="0"/>
              <a:t>ilişkin tespit </a:t>
            </a:r>
            <a:r>
              <a:rPr lang="tr-TR" sz="1600" b="0" dirty="0" smtClean="0"/>
              <a:t>yapılamıyorsa, </a:t>
            </a:r>
            <a:r>
              <a:rPr lang="tr-TR" sz="1600" b="0" dirty="0" smtClean="0">
                <a:solidFill>
                  <a:srgbClr val="FF0000"/>
                </a:solidFill>
              </a:rPr>
              <a:t>bilirkişilik </a:t>
            </a:r>
            <a:r>
              <a:rPr lang="tr-TR" sz="1600" b="0" dirty="0">
                <a:solidFill>
                  <a:srgbClr val="FF0000"/>
                </a:solidFill>
              </a:rPr>
              <a:t>müessesi</a:t>
            </a:r>
            <a:r>
              <a:rPr lang="tr-TR" sz="1600" b="0" dirty="0"/>
              <a:t>ne başvurulabilir.</a:t>
            </a:r>
          </a:p>
          <a:p>
            <a:pPr marL="0" indent="0" algn="just">
              <a:buFont typeface="Arial" panose="020B0604020202020204" pitchFamily="34" charset="0"/>
              <a:buNone/>
            </a:pPr>
            <a:endParaRPr lang="tr-TR" sz="1600" b="0" dirty="0" smtClean="0"/>
          </a:p>
          <a:p>
            <a:pPr marL="1371600" lvl="3" indent="2749550" algn="just">
              <a:buNone/>
            </a:pPr>
            <a:endParaRPr lang="tr-TR" sz="1600" b="0"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869" y="4509120"/>
            <a:ext cx="2340571" cy="1751454"/>
          </a:xfrm>
          <a:prstGeom prst="rect">
            <a:avLst/>
          </a:prstGeom>
        </p:spPr>
      </p:pic>
      <p:sp>
        <p:nvSpPr>
          <p:cNvPr id="4" name="Slayt Numarası Yer Tutucusu 3"/>
          <p:cNvSpPr>
            <a:spLocks noGrp="1"/>
          </p:cNvSpPr>
          <p:nvPr>
            <p:ph type="sldNum" sz="quarter" idx="10"/>
          </p:nvPr>
        </p:nvSpPr>
        <p:spPr/>
        <p:txBody>
          <a:bodyPr/>
          <a:lstStyle/>
          <a:p>
            <a:pPr>
              <a:defRPr/>
            </a:pPr>
            <a:fld id="{F9D1FC20-E15C-49F7-8A97-D72A6B71BF26}" type="slidenum">
              <a:rPr lang="en-US" altLang="tr-TR" smtClean="0"/>
              <a:pPr>
                <a:defRPr/>
              </a:pPr>
              <a:t>14</a:t>
            </a:fld>
            <a:endParaRPr lang="en-US" altLang="tr-TR"/>
          </a:p>
        </p:txBody>
      </p:sp>
    </p:spTree>
    <p:extLst>
      <p:ext uri="{BB962C8B-B14F-4D97-AF65-F5344CB8AC3E}">
        <p14:creationId xmlns:p14="http://schemas.microsoft.com/office/powerpoint/2010/main" val="191264198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737150">
            <a:off x="5872267" y="5626660"/>
            <a:ext cx="1582737" cy="969646"/>
          </a:xfrm>
          <a:prstGeom prst="rect">
            <a:avLst/>
          </a:prstGeom>
        </p:spPr>
      </p:pic>
      <p:sp>
        <p:nvSpPr>
          <p:cNvPr id="4" name="AutoShape 211"/>
          <p:cNvSpPr>
            <a:spLocks noChangeArrowheads="1"/>
          </p:cNvSpPr>
          <p:nvPr/>
        </p:nvSpPr>
        <p:spPr bwMode="gray">
          <a:xfrm>
            <a:off x="1331640" y="2144853"/>
            <a:ext cx="7344816" cy="1212139"/>
          </a:xfrm>
          <a:prstGeom prst="roundRect">
            <a:avLst>
              <a:gd name="adj" fmla="val 50000"/>
            </a:avLst>
          </a:prstGeom>
          <a:noFill/>
          <a:ln>
            <a:noFill/>
            <a:headEnd/>
            <a:tailEnd/>
          </a:ln>
        </p:spPr>
        <p:style>
          <a:lnRef idx="1">
            <a:schemeClr val="accent5"/>
          </a:lnRef>
          <a:fillRef idx="1002">
            <a:schemeClr val="lt2"/>
          </a:fillRef>
          <a:effectRef idx="2">
            <a:schemeClr val="accent5"/>
          </a:effectRef>
          <a:fontRef idx="minor">
            <a:schemeClr val="lt1"/>
          </a:fontRef>
        </p:style>
        <p:txBody>
          <a:bodyPr wrap="none" anchor="ctr"/>
          <a:lstStyle/>
          <a:p>
            <a:pPr algn="ctr"/>
            <a:r>
              <a:rPr lang="tr-TR" sz="2800" dirty="0" smtClean="0">
                <a:solidFill>
                  <a:schemeClr val="tx2"/>
                </a:solidFill>
              </a:rPr>
              <a:t>Tüketici </a:t>
            </a:r>
            <a:r>
              <a:rPr lang="tr-TR" sz="2800" dirty="0">
                <a:solidFill>
                  <a:schemeClr val="tx2"/>
                </a:solidFill>
              </a:rPr>
              <a:t>Kredilerine İlişkin </a:t>
            </a:r>
            <a:endParaRPr lang="tr-TR" sz="2800" dirty="0" smtClean="0">
              <a:solidFill>
                <a:schemeClr val="tx2"/>
              </a:solidFill>
            </a:endParaRPr>
          </a:p>
          <a:p>
            <a:pPr algn="ctr"/>
            <a:r>
              <a:rPr lang="tr-TR" sz="2800" dirty="0" smtClean="0">
                <a:solidFill>
                  <a:schemeClr val="tx2"/>
                </a:solidFill>
              </a:rPr>
              <a:t>Sorular ve Cevaplar</a:t>
            </a:r>
            <a:endParaRPr lang="tr-TR" sz="2800" dirty="0">
              <a:solidFill>
                <a:schemeClr val="tx2"/>
              </a:solidFill>
            </a:endParaRPr>
          </a:p>
          <a:p>
            <a:pPr lvl="0" algn="ctr"/>
            <a:endParaRPr lang="tr-TR" sz="2800" dirty="0">
              <a:solidFill>
                <a:schemeClr val="tx2"/>
              </a:solidFill>
            </a:endParaRPr>
          </a:p>
        </p:txBody>
      </p:sp>
      <p:sp>
        <p:nvSpPr>
          <p:cNvPr id="2" name="Slayt Numarası Yer Tutucusu 1"/>
          <p:cNvSpPr>
            <a:spLocks noGrp="1"/>
          </p:cNvSpPr>
          <p:nvPr>
            <p:ph type="sldNum" sz="quarter" idx="10"/>
          </p:nvPr>
        </p:nvSpPr>
        <p:spPr/>
        <p:txBody>
          <a:bodyPr/>
          <a:lstStyle/>
          <a:p>
            <a:pPr>
              <a:defRPr/>
            </a:pPr>
            <a:fld id="{F9D1FC20-E15C-49F7-8A97-D72A6B71BF26}" type="slidenum">
              <a:rPr lang="en-US" altLang="tr-TR" smtClean="0"/>
              <a:pPr>
                <a:defRPr/>
              </a:pPr>
              <a:t>15</a:t>
            </a:fld>
            <a:endParaRPr lang="en-US" altLang="tr-TR"/>
          </a:p>
        </p:txBody>
      </p:sp>
      <p:sp>
        <p:nvSpPr>
          <p:cNvPr id="6" name="Dikdörtgen 5"/>
          <p:cNvSpPr/>
          <p:nvPr/>
        </p:nvSpPr>
        <p:spPr>
          <a:xfrm>
            <a:off x="2585768" y="1005968"/>
            <a:ext cx="4600121" cy="3888432"/>
          </a:xfrm>
          <a:prstGeom prst="rect">
            <a:avLst/>
          </a:prstGeom>
          <a:blipFill dpi="0" rotWithShape="1">
            <a:blip r:embed="rId3">
              <a:alphaModFix amt="6000"/>
            </a:blip>
            <a:srcRect/>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86062">
            <a:off x="8477305" y="5941655"/>
            <a:ext cx="539334" cy="81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3607" y="4798680"/>
            <a:ext cx="1296144" cy="972108"/>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9904" y="4928322"/>
            <a:ext cx="864096" cy="712825"/>
          </a:xfrm>
          <a:prstGeom prst="rect">
            <a:avLst/>
          </a:prstGeom>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33785">
            <a:off x="7208932" y="5665485"/>
            <a:ext cx="1484232" cy="885331"/>
          </a:xfrm>
          <a:prstGeom prst="rect">
            <a:avLst/>
          </a:prstGeom>
          <a:effectLst>
            <a:softEdge rad="127000"/>
          </a:effectLst>
        </p:spPr>
      </p:pic>
    </p:spTree>
    <p:extLst>
      <p:ext uri="{BB962C8B-B14F-4D97-AF65-F5344CB8AC3E}">
        <p14:creationId xmlns:p14="http://schemas.microsoft.com/office/powerpoint/2010/main" val="315277099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1279" y="2327074"/>
            <a:ext cx="1668208" cy="228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0" name="Text Box 32"/>
          <p:cNvSpPr txBox="1">
            <a:spLocks noChangeArrowheads="1"/>
          </p:cNvSpPr>
          <p:nvPr/>
        </p:nvSpPr>
        <p:spPr bwMode="auto">
          <a:xfrm>
            <a:off x="1697037" y="188640"/>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tr-TR" altLang="tr-TR" sz="1800" b="0">
              <a:solidFill>
                <a:schemeClr val="tx1"/>
              </a:solidFill>
              <a:latin typeface="Arial" panose="020B0604020202020204" pitchFamily="34" charset="0"/>
            </a:endParaRPr>
          </a:p>
        </p:txBody>
      </p:sp>
      <p:sp>
        <p:nvSpPr>
          <p:cNvPr id="43011" name="Rectangle 307"/>
          <p:cNvSpPr>
            <a:spLocks noChangeArrowheads="1"/>
          </p:cNvSpPr>
          <p:nvPr/>
        </p:nvSpPr>
        <p:spPr bwMode="gray">
          <a:xfrm>
            <a:off x="4986709" y="4412977"/>
            <a:ext cx="355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tr-TR" altLang="tr-TR" sz="2000">
                <a:solidFill>
                  <a:schemeClr val="bg1"/>
                </a:solidFill>
                <a:latin typeface="Arial" panose="020B0604020202020204" pitchFamily="34" charset="0"/>
              </a:rPr>
              <a:t> </a:t>
            </a:r>
            <a:endParaRPr lang="tr-TR" altLang="tr-TR" sz="2000">
              <a:latin typeface="Arial" panose="020B0604020202020204" pitchFamily="34" charset="0"/>
            </a:endParaRPr>
          </a:p>
        </p:txBody>
      </p:sp>
      <p:sp>
        <p:nvSpPr>
          <p:cNvPr id="16" name="12 İçerik Yer Tutucusu"/>
          <p:cNvSpPr txBox="1">
            <a:spLocks/>
          </p:cNvSpPr>
          <p:nvPr/>
        </p:nvSpPr>
        <p:spPr>
          <a:xfrm>
            <a:off x="864096" y="207444"/>
            <a:ext cx="7381131" cy="5832500"/>
          </a:xfrm>
          <a:prstGeom prst="rect">
            <a:avLst/>
          </a:prstGeom>
        </p:spPr>
        <p:txBody>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03213" lvl="1" indent="0" algn="just">
              <a:buNone/>
              <a:defRPr/>
            </a:pPr>
            <a:endParaRPr lang="tr-TR" sz="1800" dirty="0"/>
          </a:p>
          <a:p>
            <a:pPr marL="303213" lvl="1" indent="0" algn="just">
              <a:buNone/>
              <a:defRPr/>
            </a:pPr>
            <a:endParaRPr lang="tr-TR" sz="1800" b="0" u="sng" dirty="0"/>
          </a:p>
          <a:p>
            <a:pPr marL="303213" lvl="1" indent="0" algn="just">
              <a:buNone/>
              <a:defRPr/>
            </a:pPr>
            <a:endParaRPr lang="tr-TR" sz="1800" b="0" u="sng" dirty="0" smtClean="0"/>
          </a:p>
          <a:p>
            <a:pPr marL="303213" lvl="1" indent="0" algn="just">
              <a:buNone/>
              <a:defRPr/>
            </a:pPr>
            <a:endParaRPr lang="tr-TR" sz="1800" dirty="0"/>
          </a:p>
        </p:txBody>
      </p:sp>
      <p:sp>
        <p:nvSpPr>
          <p:cNvPr id="43014" name="Dikdörtgen 1"/>
          <p:cNvSpPr>
            <a:spLocks noChangeArrowheads="1"/>
          </p:cNvSpPr>
          <p:nvPr/>
        </p:nvSpPr>
        <p:spPr bwMode="auto">
          <a:xfrm>
            <a:off x="864096" y="1095127"/>
            <a:ext cx="784887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eaLnBrk="1" hangingPunct="1">
              <a:spcBef>
                <a:spcPct val="0"/>
              </a:spcBef>
              <a:buClrTx/>
              <a:buSzTx/>
              <a:buFontTx/>
              <a:buNone/>
            </a:pPr>
            <a:endParaRPr lang="tr-TR" altLang="tr-TR" sz="1600">
              <a:latin typeface="+mn-lt"/>
            </a:endParaRPr>
          </a:p>
          <a:p>
            <a:pPr algn="just" eaLnBrk="1" hangingPunct="1">
              <a:spcBef>
                <a:spcPct val="0"/>
              </a:spcBef>
              <a:buClrTx/>
              <a:buSzTx/>
              <a:buFontTx/>
              <a:buNone/>
            </a:pPr>
            <a:endParaRPr lang="tr-TR" altLang="tr-TR" sz="1600">
              <a:latin typeface="+mn-lt"/>
            </a:endParaRPr>
          </a:p>
          <a:p>
            <a:pPr algn="just" eaLnBrk="1" hangingPunct="1">
              <a:spcBef>
                <a:spcPct val="0"/>
              </a:spcBef>
              <a:buClrTx/>
              <a:buSzTx/>
              <a:buFontTx/>
              <a:buNone/>
            </a:pPr>
            <a:endParaRPr lang="tr-TR" altLang="tr-TR" sz="1600">
              <a:latin typeface="+mn-lt"/>
            </a:endParaRPr>
          </a:p>
        </p:txBody>
      </p:sp>
      <p:sp>
        <p:nvSpPr>
          <p:cNvPr id="43019" name="11 Slayt Numarası Yer Tutucusu"/>
          <p:cNvSpPr txBox="1">
            <a:spLocks/>
          </p:cNvSpPr>
          <p:nvPr/>
        </p:nvSpPr>
        <p:spPr bwMode="auto">
          <a:xfrm>
            <a:off x="8018462" y="5609952"/>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pPr>
            <a:endParaRPr lang="en-US" altLang="tr-TR" sz="1000" dirty="0">
              <a:latin typeface="Arial" panose="020B0604020202020204" pitchFamily="34" charset="0"/>
            </a:endParaRPr>
          </a:p>
        </p:txBody>
      </p:sp>
      <p:sp>
        <p:nvSpPr>
          <p:cNvPr id="2" name="Metin kutusu 1"/>
          <p:cNvSpPr txBox="1"/>
          <p:nvPr/>
        </p:nvSpPr>
        <p:spPr>
          <a:xfrm>
            <a:off x="820947" y="1305141"/>
            <a:ext cx="184731" cy="369332"/>
          </a:xfrm>
          <a:prstGeom prst="rect">
            <a:avLst/>
          </a:prstGeom>
          <a:noFill/>
        </p:spPr>
        <p:txBody>
          <a:bodyPr wrap="none" rtlCol="0">
            <a:spAutoFit/>
          </a:bodyPr>
          <a:lstStyle/>
          <a:p>
            <a:endParaRPr lang="tr-TR" dirty="0"/>
          </a:p>
        </p:txBody>
      </p:sp>
      <p:sp>
        <p:nvSpPr>
          <p:cNvPr id="12" name="Metin kutusu 6"/>
          <p:cNvSpPr txBox="1"/>
          <p:nvPr/>
        </p:nvSpPr>
        <p:spPr>
          <a:xfrm>
            <a:off x="1309565" y="548680"/>
            <a:ext cx="7421336"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kumimoji="0" lang="tr-TR" sz="1700" b="1" i="0" u="none" strike="noStrike" kern="0" cap="none" spc="0" normalizeH="0" baseline="0" noProof="0" dirty="0" smtClean="0">
                <a:ln>
                  <a:noFill/>
                </a:ln>
                <a:solidFill>
                  <a:schemeClr val="tx2"/>
                </a:solidFill>
                <a:effectLst/>
                <a:uLnTx/>
                <a:uFillTx/>
                <a:latin typeface="Calibri"/>
              </a:rPr>
              <a:t>11) </a:t>
            </a:r>
            <a:r>
              <a:rPr lang="tr-TR" sz="1700" b="1" dirty="0" smtClean="0">
                <a:solidFill>
                  <a:schemeClr val="tx2"/>
                </a:solidFill>
                <a:ea typeface="Calibri" panose="020F0502020204030204" pitchFamily="34" charset="0"/>
              </a:rPr>
              <a:t>Tüketici </a:t>
            </a:r>
            <a:r>
              <a:rPr lang="tr-TR" sz="1700" b="1" dirty="0">
                <a:solidFill>
                  <a:schemeClr val="tx2"/>
                </a:solidFill>
                <a:ea typeface="Calibri" panose="020F0502020204030204" pitchFamily="34" charset="0"/>
              </a:rPr>
              <a:t>kredilerinde sözleşme şartlarının tüketiciye makul bir süre önce verilmesi gerektiğinden “makul süre” nasıl yorumlanmalıdır?</a:t>
            </a:r>
            <a:endParaRPr lang="tr-TR" sz="1700" b="1" dirty="0">
              <a:solidFill>
                <a:schemeClr val="tx2"/>
              </a:solidFill>
            </a:endParaRPr>
          </a:p>
        </p:txBody>
      </p:sp>
      <p:sp>
        <p:nvSpPr>
          <p:cNvPr id="13" name="Metin kutusu 2"/>
          <p:cNvSpPr txBox="1"/>
          <p:nvPr/>
        </p:nvSpPr>
        <p:spPr>
          <a:xfrm>
            <a:off x="1309565" y="1510258"/>
            <a:ext cx="7421336" cy="2062103"/>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sz="1600" b="0" dirty="0" smtClean="0"/>
              <a:t>Sözleşme öncesi bilgi formu, sözleşmenin kurulmasından </a:t>
            </a:r>
            <a:r>
              <a:rPr lang="tr-TR" sz="1600" b="0" dirty="0" smtClean="0">
                <a:solidFill>
                  <a:srgbClr val="FF0000"/>
                </a:solidFill>
              </a:rPr>
              <a:t>makul bir süre önce </a:t>
            </a:r>
            <a:r>
              <a:rPr lang="tr-TR" sz="1600" b="0" dirty="0" smtClean="0"/>
              <a:t>verilmelidir.</a:t>
            </a:r>
          </a:p>
          <a:p>
            <a:pPr algn="just"/>
            <a:endParaRPr lang="tr-TR" sz="1600" i="1" dirty="0" smtClean="0"/>
          </a:p>
          <a:p>
            <a:pPr algn="just"/>
            <a:endParaRPr lang="tr-TR" sz="1600" i="1" dirty="0" smtClean="0"/>
          </a:p>
          <a:p>
            <a:pPr algn="just">
              <a:tabLst>
                <a:tab pos="1616075" algn="l"/>
              </a:tabLst>
            </a:pPr>
            <a:r>
              <a:rPr lang="tr-TR" sz="1600" b="0" u="sng" dirty="0">
                <a:solidFill>
                  <a:srgbClr val="FF0000"/>
                </a:solidFill>
              </a:rPr>
              <a:t>S</a:t>
            </a:r>
            <a:r>
              <a:rPr lang="tr-TR" sz="1600" b="0" u="sng" dirty="0" smtClean="0">
                <a:solidFill>
                  <a:srgbClr val="FF0000"/>
                </a:solidFill>
              </a:rPr>
              <a:t>omut olaya göre;</a:t>
            </a:r>
            <a:r>
              <a:rPr lang="tr-TR" sz="1600" b="0" dirty="0" smtClean="0">
                <a:solidFill>
                  <a:srgbClr val="FF0000"/>
                </a:solidFill>
              </a:rPr>
              <a:t>   </a:t>
            </a:r>
            <a:r>
              <a:rPr lang="tr-TR" sz="1600" b="0" dirty="0" smtClean="0"/>
              <a:t>tüketicinin </a:t>
            </a:r>
            <a:r>
              <a:rPr lang="tr-TR" sz="1600" b="0" dirty="0"/>
              <a:t>sosyal ve ekonomik durumu, </a:t>
            </a:r>
            <a:endParaRPr lang="tr-TR" sz="1600" b="0" dirty="0" smtClean="0"/>
          </a:p>
          <a:p>
            <a:pPr algn="just">
              <a:tabLst>
                <a:tab pos="1616075" algn="l"/>
              </a:tabLst>
            </a:pPr>
            <a:r>
              <a:rPr lang="tr-TR" sz="1600" b="0" dirty="0"/>
              <a:t>	</a:t>
            </a:r>
            <a:r>
              <a:rPr lang="tr-TR" sz="1600" b="0" dirty="0" smtClean="0"/>
              <a:t>eğitim </a:t>
            </a:r>
            <a:r>
              <a:rPr lang="tr-TR" sz="1600" b="0" dirty="0"/>
              <a:t>düzeyi, </a:t>
            </a:r>
          </a:p>
          <a:p>
            <a:pPr algn="just">
              <a:tabLst>
                <a:tab pos="1616075" algn="l"/>
              </a:tabLst>
            </a:pPr>
            <a:r>
              <a:rPr lang="tr-TR" sz="1600" b="0" dirty="0" smtClean="0"/>
              <a:t>                                   krediyi </a:t>
            </a:r>
            <a:r>
              <a:rPr lang="tr-TR" sz="1600" b="0" dirty="0"/>
              <a:t>kullanma </a:t>
            </a:r>
            <a:r>
              <a:rPr lang="tr-TR" sz="1600" b="0" dirty="0" smtClean="0"/>
              <a:t>amacı, </a:t>
            </a:r>
          </a:p>
          <a:p>
            <a:pPr algn="just">
              <a:tabLst>
                <a:tab pos="1616075" algn="l"/>
              </a:tabLst>
            </a:pPr>
            <a:r>
              <a:rPr lang="tr-TR" sz="1600" b="0" dirty="0"/>
              <a:t> </a:t>
            </a:r>
            <a:r>
              <a:rPr lang="tr-TR" sz="1600" b="0" dirty="0" smtClean="0"/>
              <a:t>                                  sözleşmenin niteliği  gibi </a:t>
            </a:r>
            <a:r>
              <a:rPr lang="tr-TR" sz="1600" b="0" dirty="0"/>
              <a:t>hususlar </a:t>
            </a:r>
            <a:r>
              <a:rPr lang="tr-TR" sz="1600" b="0" dirty="0" smtClean="0"/>
              <a:t>dikkate alınmalı</a:t>
            </a:r>
            <a:endParaRPr lang="tr-TR" sz="1600" b="0" dirty="0"/>
          </a:p>
        </p:txBody>
      </p:sp>
      <p:sp>
        <p:nvSpPr>
          <p:cNvPr id="4" name="Metin kutusu 3"/>
          <p:cNvSpPr txBox="1"/>
          <p:nvPr/>
        </p:nvSpPr>
        <p:spPr>
          <a:xfrm>
            <a:off x="1309566" y="4717593"/>
            <a:ext cx="7421335"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tr-TR" sz="1600" b="0" dirty="0" smtClean="0">
                <a:solidFill>
                  <a:schemeClr val="tx1"/>
                </a:solidFill>
              </a:rPr>
              <a:t>Ücret Yönetmeliği 9/5 maddesi gereği; Yönetmelik tarihinden sonra düzenlenen </a:t>
            </a:r>
            <a:r>
              <a:rPr lang="tr-TR" sz="1600" u="sng" dirty="0" smtClean="0">
                <a:solidFill>
                  <a:schemeClr val="tx1"/>
                </a:solidFill>
              </a:rPr>
              <a:t>tüm yazılı sözleşme ve bilgilendirme formlarının birer örneği</a:t>
            </a:r>
            <a:r>
              <a:rPr lang="tr-TR" sz="1600" dirty="0" smtClean="0">
                <a:solidFill>
                  <a:schemeClr val="tx1"/>
                </a:solidFill>
              </a:rPr>
              <a:t> </a:t>
            </a:r>
            <a:r>
              <a:rPr lang="tr-TR" sz="1600" b="0" dirty="0" smtClean="0">
                <a:solidFill>
                  <a:schemeClr val="tx1"/>
                </a:solidFill>
              </a:rPr>
              <a:t>her bankanın internet sitesinde yayınlanmaktadır.</a:t>
            </a:r>
            <a:endParaRPr lang="tr-TR" sz="1600" b="0" dirty="0">
              <a:solidFill>
                <a:schemeClr val="tx1"/>
              </a:solidFill>
            </a:endParaRPr>
          </a:p>
        </p:txBody>
      </p:sp>
      <p:sp>
        <p:nvSpPr>
          <p:cNvPr id="3" name="Slayt Numarası Yer Tutucusu 2"/>
          <p:cNvSpPr>
            <a:spLocks noGrp="1"/>
          </p:cNvSpPr>
          <p:nvPr>
            <p:ph type="sldNum" sz="quarter" idx="10"/>
          </p:nvPr>
        </p:nvSpPr>
        <p:spPr/>
        <p:txBody>
          <a:bodyPr/>
          <a:lstStyle/>
          <a:p>
            <a:pPr>
              <a:defRPr/>
            </a:pPr>
            <a:fld id="{F9D1FC20-E15C-49F7-8A97-D72A6B71BF26}" type="slidenum">
              <a:rPr lang="en-US" altLang="tr-TR" smtClean="0"/>
              <a:pPr>
                <a:defRPr/>
              </a:pPr>
              <a:t>16</a:t>
            </a:fld>
            <a:endParaRPr lang="en-US" altLang="tr-TR"/>
          </a:p>
        </p:txBody>
      </p:sp>
    </p:spTree>
    <p:extLst>
      <p:ext uri="{BB962C8B-B14F-4D97-AF65-F5344CB8AC3E}">
        <p14:creationId xmlns:p14="http://schemas.microsoft.com/office/powerpoint/2010/main" val="410412424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092952904"/>
              </p:ext>
            </p:extLst>
          </p:nvPr>
        </p:nvGraphicFramePr>
        <p:xfrm>
          <a:off x="1331640" y="1723973"/>
          <a:ext cx="7416825" cy="4316604"/>
        </p:xfrm>
        <a:graphic>
          <a:graphicData uri="http://schemas.openxmlformats.org/drawingml/2006/table">
            <a:tbl>
              <a:tblPr firstRow="1" bandRow="1">
                <a:tableStyleId>{5C22544A-7EE6-4342-B048-85BDC9FD1C3A}</a:tableStyleId>
              </a:tblPr>
              <a:tblGrid>
                <a:gridCol w="1762414"/>
                <a:gridCol w="1174941"/>
                <a:gridCol w="1341214"/>
                <a:gridCol w="1377845"/>
                <a:gridCol w="1760411"/>
              </a:tblGrid>
              <a:tr h="435882">
                <a:tc>
                  <a:txBody>
                    <a:bodyPr/>
                    <a:lstStyle/>
                    <a:p>
                      <a:pPr algn="ctr"/>
                      <a:r>
                        <a:rPr lang="tr-TR" sz="1400" dirty="0" smtClean="0">
                          <a:latin typeface="+mn-lt"/>
                        </a:rPr>
                        <a:t>İŞLEM</a:t>
                      </a:r>
                      <a:endParaRPr lang="tr-TR" sz="1400" dirty="0">
                        <a:latin typeface="+mn-lt"/>
                      </a:endParaRPr>
                    </a:p>
                  </a:txBody>
                  <a:tcPr anchor="ctr"/>
                </a:tc>
                <a:tc gridSpan="2">
                  <a:txBody>
                    <a:bodyPr/>
                    <a:lstStyle/>
                    <a:p>
                      <a:pPr algn="ctr"/>
                      <a:r>
                        <a:rPr lang="tr-TR" sz="1400" dirty="0" smtClean="0">
                          <a:latin typeface="+mn-lt"/>
                        </a:rPr>
                        <a:t>Tüketici Kredileri</a:t>
                      </a:r>
                      <a:endParaRPr lang="tr-TR" sz="1400" dirty="0">
                        <a:latin typeface="+mn-lt"/>
                      </a:endParaRPr>
                    </a:p>
                  </a:txBody>
                  <a:tcPr anchor="ctr"/>
                </a:tc>
                <a:tc hMerge="1">
                  <a:txBody>
                    <a:bodyPr/>
                    <a:lstStyle/>
                    <a:p>
                      <a:endParaRPr lang="tr-TR" dirty="0"/>
                    </a:p>
                  </a:txBody>
                  <a:tcPr anchor="ctr"/>
                </a:tc>
                <a:tc gridSpan="2">
                  <a:txBody>
                    <a:bodyPr/>
                    <a:lstStyle/>
                    <a:p>
                      <a:pPr algn="ctr"/>
                      <a:r>
                        <a:rPr lang="tr-TR" sz="1400" dirty="0" smtClean="0">
                          <a:latin typeface="+mn-lt"/>
                        </a:rPr>
                        <a:t>Konut Kredileri(sabit faizli)</a:t>
                      </a:r>
                      <a:endParaRPr lang="tr-TR" sz="1400" dirty="0">
                        <a:latin typeface="+mn-lt"/>
                      </a:endParaRPr>
                    </a:p>
                  </a:txBody>
                  <a:tcPr anchor="ctr"/>
                </a:tc>
                <a:tc hMerge="1">
                  <a:txBody>
                    <a:bodyPr/>
                    <a:lstStyle/>
                    <a:p>
                      <a:endParaRPr lang="tr-TR" dirty="0"/>
                    </a:p>
                  </a:txBody>
                  <a:tcPr/>
                </a:tc>
              </a:tr>
              <a:tr h="314562">
                <a:tc>
                  <a:txBody>
                    <a:bodyPr/>
                    <a:lstStyle/>
                    <a:p>
                      <a:pPr algn="ctr"/>
                      <a:endParaRPr lang="tr-TR" sz="1400" dirty="0">
                        <a:latin typeface="+mn-lt"/>
                      </a:endParaRPr>
                    </a:p>
                  </a:txBody>
                  <a:tcPr anchor="ctr"/>
                </a:tc>
                <a:tc>
                  <a:txBody>
                    <a:bodyPr/>
                    <a:lstStyle/>
                    <a:p>
                      <a:pPr algn="ctr"/>
                      <a:r>
                        <a:rPr lang="tr-TR" sz="1400" dirty="0" smtClean="0">
                          <a:latin typeface="+mn-lt"/>
                        </a:rPr>
                        <a:t>Mülga 4077</a:t>
                      </a:r>
                      <a:endParaRPr lang="tr-TR" sz="1400" dirty="0">
                        <a:latin typeface="+mn-lt"/>
                      </a:endParaRPr>
                    </a:p>
                  </a:txBody>
                  <a:tcPr anchor="ctr"/>
                </a:tc>
                <a:tc>
                  <a:txBody>
                    <a:bodyPr/>
                    <a:lstStyle/>
                    <a:p>
                      <a:pPr algn="ctr"/>
                      <a:r>
                        <a:rPr lang="tr-TR" sz="1400" dirty="0" smtClean="0">
                          <a:latin typeface="+mn-lt"/>
                        </a:rPr>
                        <a:t>6502 Kanun</a:t>
                      </a:r>
                      <a:endParaRPr lang="tr-TR" sz="1400" dirty="0">
                        <a:latin typeface="+mn-lt"/>
                      </a:endParaRPr>
                    </a:p>
                  </a:txBody>
                  <a:tcPr anchor="ctr"/>
                </a:tc>
                <a:tc>
                  <a:txBody>
                    <a:bodyPr/>
                    <a:lstStyle/>
                    <a:p>
                      <a:pPr algn="ctr"/>
                      <a:r>
                        <a:rPr lang="tr-TR" sz="1400" dirty="0" smtClean="0">
                          <a:latin typeface="+mn-lt"/>
                        </a:rPr>
                        <a:t>Mülga 4077</a:t>
                      </a:r>
                      <a:endParaRPr lang="tr-TR" sz="1400" dirty="0">
                        <a:latin typeface="+mn-lt"/>
                      </a:endParaRPr>
                    </a:p>
                  </a:txBody>
                  <a:tcPr anchor="ctr"/>
                </a:tc>
                <a:tc>
                  <a:txBody>
                    <a:bodyPr/>
                    <a:lstStyle/>
                    <a:p>
                      <a:pPr algn="ctr"/>
                      <a:r>
                        <a:rPr lang="tr-TR" sz="1400" dirty="0" smtClean="0">
                          <a:latin typeface="+mn-lt"/>
                        </a:rPr>
                        <a:t>6502 Kanun</a:t>
                      </a:r>
                      <a:endParaRPr lang="tr-TR" sz="1400" dirty="0">
                        <a:latin typeface="+mn-lt"/>
                      </a:endParaRPr>
                    </a:p>
                  </a:txBody>
                  <a:tcPr anchor="ctr"/>
                </a:tc>
              </a:tr>
              <a:tr h="707105">
                <a:tc>
                  <a:txBody>
                    <a:bodyPr/>
                    <a:lstStyle/>
                    <a:p>
                      <a:pPr algn="ctr"/>
                      <a:r>
                        <a:rPr lang="tr-TR" sz="1400" b="1" dirty="0" smtClean="0">
                          <a:latin typeface="+mn-lt"/>
                        </a:rPr>
                        <a:t>Erken Ödeme</a:t>
                      </a:r>
                      <a:endParaRPr lang="tr-TR" sz="1400" b="1" dirty="0">
                        <a:latin typeface="+mn-lt"/>
                      </a:endParaRPr>
                    </a:p>
                  </a:txBody>
                  <a:tcPr anchor="ctr"/>
                </a:tc>
                <a:tc>
                  <a:txBody>
                    <a:bodyPr/>
                    <a:lstStyle/>
                    <a:p>
                      <a:pPr algn="ctr"/>
                      <a:r>
                        <a:rPr lang="tr-TR" sz="1400" dirty="0" smtClean="0">
                          <a:latin typeface="+mn-lt"/>
                        </a:rPr>
                        <a:t> Yapılabilir. Ücret yok</a:t>
                      </a:r>
                      <a:endParaRPr lang="tr-TR" sz="1400" dirty="0">
                        <a:latin typeface="+mn-lt"/>
                      </a:endParaRPr>
                    </a:p>
                  </a:txBody>
                  <a:tcPr anchor="ctr"/>
                </a:tc>
                <a:tc>
                  <a:txBody>
                    <a:bodyPr/>
                    <a:lstStyle/>
                    <a:p>
                      <a:pPr algn="ctr"/>
                      <a:r>
                        <a:rPr lang="tr-TR" sz="1400" dirty="0" smtClean="0">
                          <a:latin typeface="+mn-lt"/>
                        </a:rPr>
                        <a:t>Yapılabilir. Ücret yok</a:t>
                      </a:r>
                      <a:endParaRPr lang="tr-TR" sz="1400" dirty="0">
                        <a:latin typeface="+mn-lt"/>
                      </a:endParaRPr>
                    </a:p>
                  </a:txBody>
                  <a:tcPr anchor="ctr"/>
                </a:tc>
                <a:tc>
                  <a:txBody>
                    <a:bodyPr/>
                    <a:lstStyle/>
                    <a:p>
                      <a:pPr algn="ctr"/>
                      <a:r>
                        <a:rPr lang="tr-TR" sz="1400" dirty="0" smtClean="0">
                          <a:latin typeface="+mn-lt"/>
                        </a:rPr>
                        <a:t>Yapılabilir. Erken ödeme ücreti var.</a:t>
                      </a:r>
                    </a:p>
                  </a:txBody>
                  <a:tcPr anchor="ctr"/>
                </a:tc>
                <a:tc>
                  <a:txBody>
                    <a:bodyPr/>
                    <a:lstStyle/>
                    <a:p>
                      <a:pPr algn="ctr"/>
                      <a:r>
                        <a:rPr lang="tr-TR" sz="1400" dirty="0" smtClean="0">
                          <a:latin typeface="+mn-lt"/>
                        </a:rPr>
                        <a:t>Erken ödeme tazminatı</a:t>
                      </a:r>
                    </a:p>
                    <a:p>
                      <a:pPr algn="ctr"/>
                      <a:r>
                        <a:rPr lang="tr-TR" sz="1400" dirty="0" smtClean="0">
                          <a:latin typeface="+mn-lt"/>
                        </a:rPr>
                        <a:t>(Kanun</a:t>
                      </a:r>
                      <a:r>
                        <a:rPr lang="tr-TR" sz="1400" baseline="0" dirty="0" smtClean="0">
                          <a:latin typeface="+mn-lt"/>
                        </a:rPr>
                        <a:t> </a:t>
                      </a:r>
                      <a:r>
                        <a:rPr lang="tr-TR" sz="1400" baseline="0" dirty="0" err="1" smtClean="0">
                          <a:latin typeface="+mn-lt"/>
                        </a:rPr>
                        <a:t>md.</a:t>
                      </a:r>
                      <a:r>
                        <a:rPr lang="tr-TR" sz="1400" baseline="0" dirty="0" smtClean="0">
                          <a:latin typeface="+mn-lt"/>
                        </a:rPr>
                        <a:t> 37)</a:t>
                      </a:r>
                      <a:endParaRPr lang="tr-TR" sz="1400" dirty="0">
                        <a:latin typeface="+mn-lt"/>
                      </a:endParaRPr>
                    </a:p>
                  </a:txBody>
                  <a:tcPr anchor="ctr"/>
                </a:tc>
              </a:tr>
              <a:tr h="913344">
                <a:tc>
                  <a:txBody>
                    <a:bodyPr/>
                    <a:lstStyle/>
                    <a:p>
                      <a:pPr algn="ctr"/>
                      <a:r>
                        <a:rPr lang="tr-TR" sz="1400" b="1" dirty="0" smtClean="0">
                          <a:latin typeface="+mn-lt"/>
                        </a:rPr>
                        <a:t>Kredi</a:t>
                      </a:r>
                      <a:r>
                        <a:rPr lang="tr-TR" sz="1400" b="1" baseline="0" dirty="0" smtClean="0">
                          <a:latin typeface="+mn-lt"/>
                        </a:rPr>
                        <a:t> Borcunun Tamamının Kapatılması</a:t>
                      </a:r>
                      <a:endParaRPr lang="tr-TR" sz="1400" b="1" dirty="0">
                        <a:latin typeface="+mn-lt"/>
                      </a:endParaRPr>
                    </a:p>
                  </a:txBody>
                  <a:tcPr anchor="ctr"/>
                </a:tc>
                <a:tc>
                  <a:txBody>
                    <a:bodyPr/>
                    <a:lstStyle/>
                    <a:p>
                      <a:pPr algn="ctr"/>
                      <a:r>
                        <a:rPr lang="tr-TR" sz="1400" dirty="0" smtClean="0">
                          <a:latin typeface="+mn-lt"/>
                        </a:rPr>
                        <a:t>Yapılabilir. Ücret</a:t>
                      </a:r>
                      <a:r>
                        <a:rPr lang="tr-TR" sz="1400" baseline="0" dirty="0" smtClean="0">
                          <a:latin typeface="+mn-lt"/>
                        </a:rPr>
                        <a:t> yok</a:t>
                      </a:r>
                      <a:endParaRPr lang="tr-TR" sz="1400" dirty="0">
                        <a:latin typeface="+mn-lt"/>
                      </a:endParaRPr>
                    </a:p>
                  </a:txBody>
                  <a:tcPr anchor="ctr"/>
                </a:tc>
                <a:tc>
                  <a:txBody>
                    <a:bodyPr/>
                    <a:lstStyle/>
                    <a:p>
                      <a:pPr algn="ctr"/>
                      <a:r>
                        <a:rPr lang="tr-TR" sz="1400" dirty="0" smtClean="0">
                          <a:latin typeface="+mn-lt"/>
                        </a:rPr>
                        <a:t>Yapılabilir. Ücret yok</a:t>
                      </a:r>
                      <a:endParaRPr lang="tr-TR" sz="1400" dirty="0">
                        <a:latin typeface="+mn-lt"/>
                      </a:endParaRPr>
                    </a:p>
                  </a:txBody>
                  <a:tcPr anchor="ctr"/>
                </a:tc>
                <a:tc>
                  <a:txBody>
                    <a:bodyPr/>
                    <a:lstStyle/>
                    <a:p>
                      <a:pPr algn="ctr"/>
                      <a:r>
                        <a:rPr lang="tr-TR" sz="1400" dirty="0" smtClean="0">
                          <a:latin typeface="+mn-lt"/>
                        </a:rPr>
                        <a:t>Yapılabilir. Erken ödeme</a:t>
                      </a:r>
                      <a:r>
                        <a:rPr lang="tr-TR" sz="1400" baseline="0" dirty="0" smtClean="0">
                          <a:latin typeface="+mn-lt"/>
                        </a:rPr>
                        <a:t> </a:t>
                      </a:r>
                      <a:r>
                        <a:rPr lang="tr-TR" sz="1400" dirty="0" smtClean="0">
                          <a:latin typeface="+mn-lt"/>
                        </a:rPr>
                        <a:t>ücreti var.</a:t>
                      </a:r>
                      <a:endParaRPr lang="tr-TR" sz="14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400" dirty="0" smtClean="0">
                        <a:latin typeface="+mn-lt"/>
                      </a:endParaRPr>
                    </a:p>
                    <a:p>
                      <a:pPr marL="0" marR="0" indent="0" algn="ctr" defTabSz="457200" rtl="0" eaLnBrk="1" fontAlgn="auto" latinLnBrk="0" hangingPunct="1">
                        <a:lnSpc>
                          <a:spcPct val="100000"/>
                        </a:lnSpc>
                        <a:spcBef>
                          <a:spcPts val="0"/>
                        </a:spcBef>
                        <a:spcAft>
                          <a:spcPts val="0"/>
                        </a:spcAft>
                        <a:buClrTx/>
                        <a:buSzTx/>
                        <a:buFontTx/>
                        <a:buNone/>
                        <a:tabLst/>
                        <a:defRPr/>
                      </a:pPr>
                      <a:r>
                        <a:rPr lang="tr-TR" sz="1400" dirty="0" smtClean="0">
                          <a:latin typeface="+mn-lt"/>
                        </a:rPr>
                        <a:t>Erken ödeme tazminatı</a:t>
                      </a:r>
                    </a:p>
                    <a:p>
                      <a:pPr marL="0" marR="0" indent="0" algn="ctr" defTabSz="457200" rtl="0" eaLnBrk="1" fontAlgn="auto" latinLnBrk="0" hangingPunct="1">
                        <a:lnSpc>
                          <a:spcPct val="100000"/>
                        </a:lnSpc>
                        <a:spcBef>
                          <a:spcPts val="0"/>
                        </a:spcBef>
                        <a:spcAft>
                          <a:spcPts val="0"/>
                        </a:spcAft>
                        <a:buClrTx/>
                        <a:buSzTx/>
                        <a:buFontTx/>
                        <a:buNone/>
                        <a:tabLst/>
                        <a:defRPr/>
                      </a:pPr>
                      <a:r>
                        <a:rPr lang="tr-TR" sz="1400" dirty="0" smtClean="0">
                          <a:latin typeface="+mn-lt"/>
                        </a:rPr>
                        <a:t>(Kanun</a:t>
                      </a:r>
                      <a:r>
                        <a:rPr lang="tr-TR" sz="1400" baseline="0" dirty="0" smtClean="0">
                          <a:latin typeface="+mn-lt"/>
                        </a:rPr>
                        <a:t> </a:t>
                      </a:r>
                      <a:r>
                        <a:rPr lang="tr-TR" sz="1400" baseline="0" dirty="0" err="1" smtClean="0">
                          <a:latin typeface="+mn-lt"/>
                        </a:rPr>
                        <a:t>md.</a:t>
                      </a:r>
                      <a:r>
                        <a:rPr lang="tr-TR" sz="1400" baseline="0" dirty="0" smtClean="0">
                          <a:latin typeface="+mn-lt"/>
                        </a:rPr>
                        <a:t> 37)</a:t>
                      </a:r>
                      <a:endParaRPr lang="tr-TR" sz="1400" dirty="0" smtClean="0">
                        <a:latin typeface="+mn-lt"/>
                      </a:endParaRPr>
                    </a:p>
                  </a:txBody>
                  <a:tcPr anchor="ctr"/>
                </a:tc>
              </a:tr>
              <a:tr h="941071">
                <a:tc>
                  <a:txBody>
                    <a:bodyPr/>
                    <a:lstStyle/>
                    <a:p>
                      <a:pPr algn="ctr"/>
                      <a:r>
                        <a:rPr lang="tr-TR" sz="1400" b="1" dirty="0" smtClean="0">
                          <a:latin typeface="+mn-lt"/>
                        </a:rPr>
                        <a:t>Yapılandırma                    (yeni bir sözleşme)</a:t>
                      </a:r>
                      <a:endParaRPr lang="tr-TR" sz="1400" b="1"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400" dirty="0" smtClean="0">
                        <a:latin typeface="+mn-lt"/>
                      </a:endParaRPr>
                    </a:p>
                    <a:p>
                      <a:pPr marL="0" marR="0" indent="0" algn="ctr" defTabSz="457200" rtl="0" eaLnBrk="1" fontAlgn="auto" latinLnBrk="0" hangingPunct="1">
                        <a:lnSpc>
                          <a:spcPct val="100000"/>
                        </a:lnSpc>
                        <a:spcBef>
                          <a:spcPts val="0"/>
                        </a:spcBef>
                        <a:spcAft>
                          <a:spcPts val="0"/>
                        </a:spcAft>
                        <a:buClrTx/>
                        <a:buSzTx/>
                        <a:buFontTx/>
                        <a:buNone/>
                        <a:tabLst/>
                        <a:defRPr/>
                      </a:pPr>
                      <a:r>
                        <a:rPr lang="tr-TR" sz="1400" dirty="0" smtClean="0">
                          <a:latin typeface="+mn-lt"/>
                        </a:rPr>
                        <a:t>------------</a:t>
                      </a:r>
                    </a:p>
                    <a:p>
                      <a:pPr algn="ctr"/>
                      <a:endParaRPr lang="tr-TR" sz="14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400" baseline="0" dirty="0" smtClean="0">
                          <a:latin typeface="+mn-lt"/>
                        </a:rPr>
                        <a:t>Belirli süreli krediler için yapılabilir. </a:t>
                      </a:r>
                      <a:r>
                        <a:rPr lang="tr-TR" sz="1400" b="1" baseline="0" dirty="0" smtClean="0">
                          <a:solidFill>
                            <a:schemeClr val="tx1"/>
                          </a:solidFill>
                          <a:latin typeface="+mn-lt"/>
                        </a:rPr>
                        <a:t>Ücret yok.</a:t>
                      </a:r>
                      <a:endParaRPr lang="tr-TR" sz="1400" b="1" dirty="0" smtClean="0">
                        <a:solidFill>
                          <a:schemeClr val="tx1"/>
                        </a:solidFill>
                        <a:latin typeface="+mn-lt"/>
                      </a:endParaRPr>
                    </a:p>
                  </a:txBody>
                  <a:tcPr anchor="ctr"/>
                </a:tc>
                <a:tc>
                  <a:txBody>
                    <a:bodyPr/>
                    <a:lstStyle/>
                    <a:p>
                      <a:pPr algn="ctr"/>
                      <a:r>
                        <a:rPr lang="tr-TR" sz="1400" dirty="0" smtClean="0">
                          <a:latin typeface="+mn-lt"/>
                        </a:rPr>
                        <a:t>----------</a:t>
                      </a:r>
                      <a:endParaRPr lang="tr-TR" sz="1400" dirty="0">
                        <a:latin typeface="+mn-lt"/>
                      </a:endParaRPr>
                    </a:p>
                  </a:txBody>
                  <a:tcPr anchor="ctr"/>
                </a:tc>
                <a:tc>
                  <a:txBody>
                    <a:bodyPr/>
                    <a:lstStyle/>
                    <a:p>
                      <a:pPr algn="ctr"/>
                      <a:r>
                        <a:rPr lang="tr-TR" sz="1400" dirty="0" smtClean="0">
                          <a:latin typeface="+mn-lt"/>
                        </a:rPr>
                        <a:t>----------</a:t>
                      </a:r>
                      <a:endParaRPr lang="tr-TR" sz="1400" dirty="0">
                        <a:latin typeface="+mn-lt"/>
                      </a:endParaRPr>
                    </a:p>
                  </a:txBody>
                  <a:tcPr anchor="ctr"/>
                </a:tc>
              </a:tr>
              <a:tr h="913344">
                <a:tc>
                  <a:txBody>
                    <a:bodyPr/>
                    <a:lstStyle/>
                    <a:p>
                      <a:pPr algn="ctr"/>
                      <a:r>
                        <a:rPr lang="tr-TR" sz="1400" b="1" dirty="0" smtClean="0">
                          <a:latin typeface="+mn-lt"/>
                        </a:rPr>
                        <a:t>Yeniden Finansman (sözleşmenin revize edilmesi)</a:t>
                      </a:r>
                      <a:endParaRPr lang="tr-TR" sz="1400" b="1" dirty="0">
                        <a:latin typeface="+mn-lt"/>
                      </a:endParaRPr>
                    </a:p>
                  </a:txBody>
                  <a:tcPr anchor="ctr"/>
                </a:tc>
                <a:tc>
                  <a:txBody>
                    <a:bodyPr/>
                    <a:lstStyle/>
                    <a:p>
                      <a:pPr algn="ctr"/>
                      <a:r>
                        <a:rPr lang="tr-TR" sz="1400" dirty="0" smtClean="0">
                          <a:latin typeface="+mn-lt"/>
                        </a:rPr>
                        <a:t>------------</a:t>
                      </a:r>
                      <a:endParaRPr lang="tr-TR" sz="1400" dirty="0">
                        <a:latin typeface="+mn-lt"/>
                      </a:endParaRPr>
                    </a:p>
                  </a:txBody>
                  <a:tcPr anchor="ctr"/>
                </a:tc>
                <a:tc>
                  <a:txBody>
                    <a:bodyPr/>
                    <a:lstStyle/>
                    <a:p>
                      <a:pPr algn="ctr"/>
                      <a:r>
                        <a:rPr lang="tr-TR" sz="1400" dirty="0" smtClean="0">
                          <a:latin typeface="+mn-lt"/>
                        </a:rPr>
                        <a:t>-------------</a:t>
                      </a:r>
                      <a:endParaRPr lang="tr-TR" sz="1400" dirty="0">
                        <a:latin typeface="+mn-lt"/>
                      </a:endParaRPr>
                    </a:p>
                  </a:txBody>
                  <a:tcPr anchor="ctr"/>
                </a:tc>
                <a:tc>
                  <a:txBody>
                    <a:bodyPr/>
                    <a:lstStyle/>
                    <a:p>
                      <a:pPr algn="ctr"/>
                      <a:r>
                        <a:rPr lang="tr-TR" sz="1400" dirty="0" smtClean="0">
                          <a:latin typeface="+mn-lt"/>
                        </a:rPr>
                        <a:t>Yapılabilir.  Kapama işlemi olmadığı</a:t>
                      </a:r>
                      <a:r>
                        <a:rPr lang="tr-TR" sz="1400" baseline="0" dirty="0" smtClean="0">
                          <a:latin typeface="+mn-lt"/>
                        </a:rPr>
                        <a:t> için </a:t>
                      </a:r>
                      <a:r>
                        <a:rPr lang="tr-TR" sz="1400" b="1" dirty="0" smtClean="0">
                          <a:solidFill>
                            <a:schemeClr val="tx1"/>
                          </a:solidFill>
                          <a:latin typeface="+mn-lt"/>
                        </a:rPr>
                        <a:t>ücret</a:t>
                      </a:r>
                      <a:r>
                        <a:rPr lang="tr-TR" sz="1400" b="1" baseline="0" dirty="0" smtClean="0">
                          <a:solidFill>
                            <a:schemeClr val="tx1"/>
                          </a:solidFill>
                          <a:latin typeface="+mn-lt"/>
                        </a:rPr>
                        <a:t> alınamaz.</a:t>
                      </a:r>
                      <a:endParaRPr lang="tr-TR" sz="14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400" dirty="0" smtClean="0">
                          <a:latin typeface="+mn-lt"/>
                        </a:rPr>
                        <a:t>Erken ödeme tazminatı</a:t>
                      </a:r>
                    </a:p>
                    <a:p>
                      <a:pPr marL="0" marR="0" indent="0" algn="ctr" defTabSz="457200" rtl="0" eaLnBrk="1" fontAlgn="auto" latinLnBrk="0" hangingPunct="1">
                        <a:lnSpc>
                          <a:spcPct val="100000"/>
                        </a:lnSpc>
                        <a:spcBef>
                          <a:spcPts val="0"/>
                        </a:spcBef>
                        <a:spcAft>
                          <a:spcPts val="0"/>
                        </a:spcAft>
                        <a:buClrTx/>
                        <a:buSzTx/>
                        <a:buFontTx/>
                        <a:buNone/>
                        <a:tabLst/>
                        <a:defRPr/>
                      </a:pPr>
                      <a:r>
                        <a:rPr lang="tr-TR" sz="1400" dirty="0" smtClean="0">
                          <a:latin typeface="+mn-lt"/>
                        </a:rPr>
                        <a:t>(</a:t>
                      </a:r>
                      <a:r>
                        <a:rPr lang="tr-TR" sz="1400" b="1" dirty="0" smtClean="0">
                          <a:latin typeface="+mn-lt"/>
                        </a:rPr>
                        <a:t>Ücret</a:t>
                      </a:r>
                      <a:r>
                        <a:rPr lang="tr-TR" sz="1400" b="1" baseline="0" dirty="0" smtClean="0">
                          <a:latin typeface="+mn-lt"/>
                        </a:rPr>
                        <a:t> </a:t>
                      </a:r>
                      <a:r>
                        <a:rPr lang="tr-TR" sz="1400" b="1" baseline="0" dirty="0" err="1" smtClean="0">
                          <a:latin typeface="+mn-lt"/>
                        </a:rPr>
                        <a:t>Yönetm</a:t>
                      </a:r>
                      <a:r>
                        <a:rPr lang="tr-TR" sz="1400" b="1" baseline="0" dirty="0" smtClean="0">
                          <a:latin typeface="+mn-lt"/>
                        </a:rPr>
                        <a:t>. md.10/4 ile</a:t>
                      </a:r>
                      <a:r>
                        <a:rPr lang="tr-TR" sz="1400" baseline="0" dirty="0" smtClean="0">
                          <a:latin typeface="+mn-lt"/>
                        </a:rPr>
                        <a:t>)</a:t>
                      </a:r>
                      <a:endParaRPr lang="tr-TR" sz="1400" dirty="0" smtClean="0">
                        <a:latin typeface="+mn-lt"/>
                      </a:endParaRPr>
                    </a:p>
                  </a:txBody>
                  <a:tcPr anchor="ctr"/>
                </a:tc>
              </a:tr>
            </a:tbl>
          </a:graphicData>
        </a:graphic>
      </p:graphicFrame>
      <p:sp>
        <p:nvSpPr>
          <p:cNvPr id="7" name="Metin kutusu 6"/>
          <p:cNvSpPr txBox="1"/>
          <p:nvPr/>
        </p:nvSpPr>
        <p:spPr>
          <a:xfrm>
            <a:off x="1331640" y="548680"/>
            <a:ext cx="7416824" cy="87716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lvl="0" algn="just"/>
            <a:r>
              <a:rPr lang="tr-TR" sz="1700" kern="0" dirty="0" smtClean="0">
                <a:solidFill>
                  <a:schemeClr val="tx2"/>
                </a:solidFill>
                <a:latin typeface="+mn-lt"/>
              </a:rPr>
              <a:t>12) </a:t>
            </a:r>
            <a:r>
              <a:rPr lang="tr-TR" sz="1700" b="1" dirty="0" smtClean="0">
                <a:solidFill>
                  <a:schemeClr val="tx2"/>
                </a:solidFill>
                <a:latin typeface="+mn-lt"/>
              </a:rPr>
              <a:t>Kredi yapılandırmasında alınan erken ödeme ücreti yasal mıdır? Yapılandırma yapılırken kapatılan eski krediye ilişkin kesilen erken kapama ücretinin iadesi yapılabilir mi? </a:t>
            </a:r>
            <a:endParaRPr lang="tr-TR" sz="1700" b="1" dirty="0">
              <a:solidFill>
                <a:schemeClr val="tx2"/>
              </a:solidFill>
              <a:latin typeface="+mn-lt"/>
            </a:endParaRPr>
          </a:p>
        </p:txBody>
      </p:sp>
      <p:sp>
        <p:nvSpPr>
          <p:cNvPr id="2" name="Slayt Numarası Yer Tutucusu 1"/>
          <p:cNvSpPr>
            <a:spLocks noGrp="1"/>
          </p:cNvSpPr>
          <p:nvPr>
            <p:ph type="sldNum" sz="quarter" idx="10"/>
          </p:nvPr>
        </p:nvSpPr>
        <p:spPr/>
        <p:txBody>
          <a:bodyPr/>
          <a:lstStyle/>
          <a:p>
            <a:pPr>
              <a:defRPr/>
            </a:pPr>
            <a:fld id="{F9D1FC20-E15C-49F7-8A97-D72A6B71BF26}" type="slidenum">
              <a:rPr lang="en-US" altLang="tr-TR" smtClean="0"/>
              <a:pPr>
                <a:defRPr/>
              </a:pPr>
              <a:t>17</a:t>
            </a:fld>
            <a:endParaRPr lang="en-US" altLang="tr-TR"/>
          </a:p>
        </p:txBody>
      </p:sp>
    </p:spTree>
    <p:extLst>
      <p:ext uri="{BB962C8B-B14F-4D97-AF65-F5344CB8AC3E}">
        <p14:creationId xmlns:p14="http://schemas.microsoft.com/office/powerpoint/2010/main" val="7182526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403648" y="1124744"/>
            <a:ext cx="7416822" cy="1806067"/>
          </a:xfrm>
          <a:prstGeom prst="rect">
            <a:avLst/>
          </a:prstGeom>
          <a:noFill/>
        </p:spPr>
        <p:txBody>
          <a:bodyPr wrap="square" lIns="0" tIns="36000" rIns="0" rtlCol="0">
            <a:spAutoFit/>
          </a:bodyPr>
          <a:lstStyle/>
          <a:p>
            <a:pPr algn="just"/>
            <a:r>
              <a:rPr lang="tr-TR" sz="1600" dirty="0" smtClean="0">
                <a:latin typeface="+mn-lt"/>
              </a:rPr>
              <a:t> </a:t>
            </a:r>
            <a:r>
              <a:rPr lang="tr-TR" sz="1600" u="sng" dirty="0" smtClean="0">
                <a:latin typeface="+mn-lt"/>
              </a:rPr>
              <a:t>Tüketici Kredilerinde Erken Ödeme/</a:t>
            </a:r>
            <a:r>
              <a:rPr lang="tr-TR" sz="1600" u="sng" dirty="0" smtClean="0">
                <a:solidFill>
                  <a:srgbClr val="FF0000"/>
                </a:solidFill>
                <a:latin typeface="+mn-lt"/>
              </a:rPr>
              <a:t>Yapılandırma</a:t>
            </a:r>
            <a:r>
              <a:rPr lang="tr-TR" sz="1600" u="sng" dirty="0" smtClean="0">
                <a:latin typeface="+mn-lt"/>
              </a:rPr>
              <a:t> İşlemlerinde;</a:t>
            </a:r>
          </a:p>
          <a:p>
            <a:pPr algn="just"/>
            <a:endParaRPr lang="tr-TR" sz="1600" u="sng" dirty="0" smtClean="0">
              <a:latin typeface="+mn-lt"/>
            </a:endParaRPr>
          </a:p>
          <a:p>
            <a:pPr indent="-285750" algn="just">
              <a:buFont typeface="Wingdings" panose="05000000000000000000" pitchFamily="2" charset="2"/>
              <a:buChar char="Ø"/>
            </a:pPr>
            <a:r>
              <a:rPr lang="tr-TR" sz="1600" u="sng" dirty="0" smtClean="0">
                <a:latin typeface="+mn-lt"/>
              </a:rPr>
              <a:t>Erken ödeme ücreti</a:t>
            </a:r>
            <a:r>
              <a:rPr lang="tr-TR" sz="1600" dirty="0" smtClean="0">
                <a:latin typeface="+mn-lt"/>
              </a:rPr>
              <a:t>, </a:t>
            </a:r>
            <a:r>
              <a:rPr lang="tr-TR" sz="1600" u="sng" dirty="0" smtClean="0">
                <a:latin typeface="+mn-lt"/>
              </a:rPr>
              <a:t>erken kapama ücreti</a:t>
            </a:r>
            <a:r>
              <a:rPr lang="tr-TR" sz="1600" b="0" dirty="0" smtClean="0">
                <a:solidFill>
                  <a:srgbClr val="FF0000"/>
                </a:solidFill>
                <a:latin typeface="+mn-lt"/>
              </a:rPr>
              <a:t> </a:t>
            </a:r>
            <a:r>
              <a:rPr lang="tr-TR" sz="1600" b="0" dirty="0" smtClean="0">
                <a:latin typeface="+mn-lt"/>
              </a:rPr>
              <a:t>vb. adlar altında herhangi bir</a:t>
            </a:r>
            <a:r>
              <a:rPr lang="tr-TR" sz="1600" dirty="0" smtClean="0">
                <a:solidFill>
                  <a:srgbClr val="FF0000"/>
                </a:solidFill>
                <a:latin typeface="+mn-lt"/>
              </a:rPr>
              <a:t> </a:t>
            </a:r>
            <a:r>
              <a:rPr lang="tr-TR" sz="1600" b="0" dirty="0" smtClean="0">
                <a:solidFill>
                  <a:srgbClr val="FF0000"/>
                </a:solidFill>
                <a:latin typeface="+mn-lt"/>
              </a:rPr>
              <a:t>ücret alınabileceğine dair</a:t>
            </a:r>
            <a:r>
              <a:rPr lang="tr-TR" sz="1600" b="0" dirty="0" smtClean="0">
                <a:latin typeface="+mn-lt"/>
              </a:rPr>
              <a:t> ne mülga 4077 ve 6502 sayılı Kanunda ne de Ücret Yönetmeliğinde </a:t>
            </a:r>
            <a:r>
              <a:rPr lang="tr-TR" sz="1600" b="0" dirty="0" smtClean="0">
                <a:solidFill>
                  <a:srgbClr val="FF0000"/>
                </a:solidFill>
                <a:latin typeface="+mn-lt"/>
              </a:rPr>
              <a:t>hüküm bulunmamaktadır</a:t>
            </a:r>
            <a:r>
              <a:rPr lang="tr-TR" sz="1600" b="0" dirty="0" smtClean="0">
                <a:latin typeface="+mn-lt"/>
              </a:rPr>
              <a:t>. </a:t>
            </a:r>
            <a:endParaRPr lang="tr-TR" sz="1600" b="0" dirty="0">
              <a:latin typeface="+mn-lt"/>
            </a:endParaRPr>
          </a:p>
          <a:p>
            <a:pPr marL="285750" indent="-285750" algn="just">
              <a:buFont typeface="Wingdings" panose="05000000000000000000" pitchFamily="2" charset="2"/>
              <a:buChar char="Ø"/>
            </a:pPr>
            <a:r>
              <a:rPr lang="tr-TR" sz="1600" dirty="0" smtClean="0">
                <a:latin typeface="+mn-lt"/>
              </a:rPr>
              <a:t>Tüketici kredilerinde, </a:t>
            </a:r>
            <a:r>
              <a:rPr lang="tr-TR" sz="1600" b="0" dirty="0" smtClean="0">
                <a:latin typeface="+mn-lt"/>
              </a:rPr>
              <a:t>kredi yapılandırması işleminde eğer erken kapama ücreti alınmış ise bunun </a:t>
            </a:r>
            <a:r>
              <a:rPr lang="tr-TR" sz="1600" b="0" dirty="0" smtClean="0">
                <a:solidFill>
                  <a:srgbClr val="FF0000"/>
                </a:solidFill>
                <a:latin typeface="+mn-lt"/>
              </a:rPr>
              <a:t>iadesi</a:t>
            </a:r>
            <a:r>
              <a:rPr lang="tr-TR" sz="1600" b="0" dirty="0" smtClean="0">
                <a:latin typeface="+mn-lt"/>
              </a:rPr>
              <a:t> gerekir.</a:t>
            </a:r>
            <a:endParaRPr lang="tr-TR" sz="1600" b="0" dirty="0">
              <a:latin typeface="+mn-lt"/>
            </a:endParaRPr>
          </a:p>
        </p:txBody>
      </p:sp>
      <p:sp>
        <p:nvSpPr>
          <p:cNvPr id="2" name="Dikdörtgen 1"/>
          <p:cNvSpPr/>
          <p:nvPr/>
        </p:nvSpPr>
        <p:spPr>
          <a:xfrm>
            <a:off x="1345205" y="3140968"/>
            <a:ext cx="7416822" cy="1815882"/>
          </a:xfrm>
          <a:prstGeom prst="rect">
            <a:avLst/>
          </a:prstGeom>
        </p:spPr>
        <p:txBody>
          <a:bodyPr wrap="square">
            <a:spAutoFit/>
          </a:bodyPr>
          <a:lstStyle/>
          <a:p>
            <a:pPr algn="just"/>
            <a:r>
              <a:rPr lang="tr-TR" sz="1600" u="sng" dirty="0" smtClean="0">
                <a:latin typeface="+mn-lt"/>
              </a:rPr>
              <a:t>Konut Kredilerinde </a:t>
            </a:r>
            <a:r>
              <a:rPr lang="tr-TR" sz="1600" u="sng" dirty="0">
                <a:latin typeface="+mn-lt"/>
              </a:rPr>
              <a:t>Erken </a:t>
            </a:r>
            <a:r>
              <a:rPr lang="tr-TR" sz="1600" u="sng" dirty="0" smtClean="0">
                <a:latin typeface="+mn-lt"/>
              </a:rPr>
              <a:t>Ödeme/</a:t>
            </a:r>
            <a:r>
              <a:rPr lang="tr-TR" sz="1600" u="sng" dirty="0" smtClean="0">
                <a:solidFill>
                  <a:srgbClr val="FF0000"/>
                </a:solidFill>
                <a:latin typeface="+mn-lt"/>
              </a:rPr>
              <a:t>Yeniden Finansman </a:t>
            </a:r>
            <a:r>
              <a:rPr lang="tr-TR" sz="1600" u="sng" dirty="0">
                <a:latin typeface="+mn-lt"/>
              </a:rPr>
              <a:t>İşlemlerinde</a:t>
            </a:r>
            <a:r>
              <a:rPr lang="tr-TR" sz="1600" u="sng" dirty="0" smtClean="0">
                <a:latin typeface="+mn-lt"/>
              </a:rPr>
              <a:t>;</a:t>
            </a:r>
            <a:r>
              <a:rPr lang="tr-TR" sz="1600" dirty="0" smtClean="0">
                <a:latin typeface="+mn-lt"/>
              </a:rPr>
              <a:t> </a:t>
            </a:r>
          </a:p>
          <a:p>
            <a:pPr algn="just"/>
            <a:endParaRPr lang="tr-TR" sz="1600" dirty="0" smtClean="0">
              <a:latin typeface="+mn-lt"/>
            </a:endParaRPr>
          </a:p>
          <a:p>
            <a:pPr indent="-285750" algn="just">
              <a:buFont typeface="Wingdings" panose="05000000000000000000" pitchFamily="2" charset="2"/>
              <a:buChar char="Ø"/>
            </a:pPr>
            <a:r>
              <a:rPr lang="tr-TR" sz="1600" dirty="0" smtClean="0">
                <a:latin typeface="+mn-lt"/>
              </a:rPr>
              <a:t>6502 </a:t>
            </a:r>
            <a:r>
              <a:rPr lang="tr-TR" sz="1600" dirty="0">
                <a:latin typeface="+mn-lt"/>
              </a:rPr>
              <a:t>S. Kanun öncesi dönem Yargıtay kararları çerçevesinde</a:t>
            </a:r>
            <a:r>
              <a:rPr lang="tr-TR" sz="1600" b="0" dirty="0">
                <a:latin typeface="+mn-lt"/>
              </a:rPr>
              <a:t>; </a:t>
            </a:r>
            <a:endParaRPr lang="tr-TR" sz="1600" b="0" dirty="0" smtClean="0">
              <a:latin typeface="+mn-lt"/>
            </a:endParaRPr>
          </a:p>
          <a:p>
            <a:pPr algn="just"/>
            <a:r>
              <a:rPr lang="tr-TR" sz="1600" b="0" dirty="0" smtClean="0">
                <a:latin typeface="+mn-lt"/>
              </a:rPr>
              <a:t>	</a:t>
            </a:r>
            <a:r>
              <a:rPr lang="tr-TR" sz="1600" b="0" dirty="0" smtClean="0">
                <a:solidFill>
                  <a:srgbClr val="FF0000"/>
                </a:solidFill>
                <a:latin typeface="+mn-lt"/>
              </a:rPr>
              <a:t>Erken </a:t>
            </a:r>
            <a:r>
              <a:rPr lang="tr-TR" sz="1600" b="0" dirty="0">
                <a:solidFill>
                  <a:srgbClr val="FF0000"/>
                </a:solidFill>
                <a:latin typeface="+mn-lt"/>
              </a:rPr>
              <a:t>ödeme </a:t>
            </a:r>
            <a:r>
              <a:rPr lang="tr-TR" sz="1600" b="0" dirty="0">
                <a:latin typeface="+mn-lt"/>
              </a:rPr>
              <a:t>işlemlerinde ücret alınması </a:t>
            </a:r>
            <a:r>
              <a:rPr lang="tr-TR" sz="1600" dirty="0">
                <a:latin typeface="+mn-lt"/>
              </a:rPr>
              <a:t>yasal </a:t>
            </a:r>
          </a:p>
          <a:p>
            <a:pPr algn="just"/>
            <a:r>
              <a:rPr lang="tr-TR" sz="1600" b="0" dirty="0" smtClean="0">
                <a:solidFill>
                  <a:srgbClr val="FF0000"/>
                </a:solidFill>
                <a:latin typeface="+mn-lt"/>
              </a:rPr>
              <a:t>	Yeniden </a:t>
            </a:r>
            <a:r>
              <a:rPr lang="tr-TR" sz="1600" b="0" dirty="0">
                <a:solidFill>
                  <a:srgbClr val="FF0000"/>
                </a:solidFill>
                <a:latin typeface="+mn-lt"/>
              </a:rPr>
              <a:t>finansman </a:t>
            </a:r>
            <a:r>
              <a:rPr lang="tr-TR" sz="1600" b="0" dirty="0" smtClean="0">
                <a:latin typeface="+mn-lt"/>
              </a:rPr>
              <a:t>işlemlerinde erken ödeme ücreti </a:t>
            </a:r>
            <a:r>
              <a:rPr lang="tr-TR" sz="1600" dirty="0">
                <a:latin typeface="+mn-lt"/>
              </a:rPr>
              <a:t>yasal </a:t>
            </a:r>
            <a:r>
              <a:rPr lang="tr-TR" sz="1600" dirty="0" smtClean="0">
                <a:latin typeface="+mn-lt"/>
              </a:rPr>
              <a:t>değil</a:t>
            </a:r>
            <a:r>
              <a:rPr lang="tr-TR" sz="1600" b="0" dirty="0" smtClean="0">
                <a:latin typeface="+mn-lt"/>
              </a:rPr>
              <a:t>,                     </a:t>
            </a:r>
          </a:p>
          <a:p>
            <a:pPr marL="285750" indent="-285750" algn="just">
              <a:buFont typeface="Wingdings" panose="05000000000000000000" pitchFamily="2" charset="2"/>
              <a:buChar char="Ø"/>
            </a:pPr>
            <a:r>
              <a:rPr lang="tr-TR" sz="1600" dirty="0" smtClean="0">
                <a:latin typeface="+mn-lt"/>
              </a:rPr>
              <a:t>6502 </a:t>
            </a:r>
            <a:r>
              <a:rPr lang="tr-TR" sz="1600" dirty="0">
                <a:latin typeface="+mn-lt"/>
              </a:rPr>
              <a:t>S. Kanun sonrası</a:t>
            </a:r>
            <a:r>
              <a:rPr lang="tr-TR" sz="1600" b="0" dirty="0">
                <a:latin typeface="+mn-lt"/>
              </a:rPr>
              <a:t> </a:t>
            </a:r>
            <a:r>
              <a:rPr lang="tr-TR" sz="1600" b="0" dirty="0" smtClean="0">
                <a:latin typeface="+mn-lt"/>
              </a:rPr>
              <a:t>için mevzuatta </a:t>
            </a:r>
            <a:r>
              <a:rPr lang="tr-TR" sz="1600" b="0" dirty="0">
                <a:latin typeface="+mn-lt"/>
              </a:rPr>
              <a:t>belirtilen (Kanun 37. md) yasal sınırlara dikkat </a:t>
            </a:r>
            <a:r>
              <a:rPr lang="tr-TR" sz="1600" b="0" dirty="0" smtClean="0">
                <a:latin typeface="+mn-lt"/>
              </a:rPr>
              <a:t>edilmelidir</a:t>
            </a:r>
            <a:r>
              <a:rPr lang="tr-TR" sz="1600" b="0" dirty="0">
                <a:latin typeface="+mn-lt"/>
              </a:rPr>
              <a:t>.</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393" y="4777259"/>
            <a:ext cx="2592288" cy="1944216"/>
          </a:xfrm>
          <a:prstGeom prst="rect">
            <a:avLst/>
          </a:prstGeom>
        </p:spPr>
      </p:pic>
      <p:sp>
        <p:nvSpPr>
          <p:cNvPr id="5" name="Slayt Numarası Yer Tutucusu 4"/>
          <p:cNvSpPr>
            <a:spLocks noGrp="1"/>
          </p:cNvSpPr>
          <p:nvPr>
            <p:ph type="sldNum" sz="quarter" idx="10"/>
          </p:nvPr>
        </p:nvSpPr>
        <p:spPr/>
        <p:txBody>
          <a:bodyPr/>
          <a:lstStyle/>
          <a:p>
            <a:pPr>
              <a:defRPr/>
            </a:pPr>
            <a:fld id="{F9D1FC20-E15C-49F7-8A97-D72A6B71BF26}" type="slidenum">
              <a:rPr lang="en-US" altLang="tr-TR" smtClean="0"/>
              <a:pPr>
                <a:defRPr/>
              </a:pPr>
              <a:t>18</a:t>
            </a:fld>
            <a:endParaRPr lang="en-US" altLang="tr-TR"/>
          </a:p>
        </p:txBody>
      </p:sp>
    </p:spTree>
    <p:extLst>
      <p:ext uri="{BB962C8B-B14F-4D97-AF65-F5344CB8AC3E}">
        <p14:creationId xmlns:p14="http://schemas.microsoft.com/office/powerpoint/2010/main" val="363412818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869160"/>
            <a:ext cx="1952785" cy="1387780"/>
          </a:xfrm>
          <a:prstGeom prst="rect">
            <a:avLst/>
          </a:prstGeom>
        </p:spPr>
      </p:pic>
      <p:sp>
        <p:nvSpPr>
          <p:cNvPr id="4" name="Dikdörtgen 3"/>
          <p:cNvSpPr/>
          <p:nvPr/>
        </p:nvSpPr>
        <p:spPr>
          <a:xfrm>
            <a:off x="1331640" y="548680"/>
            <a:ext cx="7416824" cy="3539430"/>
          </a:xfrm>
          <a:prstGeom prst="rect">
            <a:avLst/>
          </a:prstGeom>
        </p:spPr>
        <p:txBody>
          <a:bodyPr wrap="square">
            <a:spAutoFit/>
          </a:bodyPr>
          <a:lstStyle/>
          <a:p>
            <a:pPr algn="just"/>
            <a:r>
              <a:rPr lang="tr-TR" sz="1600" dirty="0">
                <a:latin typeface="+mn-lt"/>
              </a:rPr>
              <a:t>6502 Sayılı Kanun ve ikincil düzenlemeler öncesi </a:t>
            </a:r>
            <a:r>
              <a:rPr lang="tr-TR" sz="1600" u="sng" dirty="0">
                <a:latin typeface="+mn-lt"/>
              </a:rPr>
              <a:t>konut kredisinde</a:t>
            </a:r>
            <a:r>
              <a:rPr lang="tr-TR" sz="1600" dirty="0">
                <a:latin typeface="+mn-lt"/>
              </a:rPr>
              <a:t> gerçekleşen </a:t>
            </a:r>
            <a:r>
              <a:rPr lang="tr-TR" sz="1600" u="sng" dirty="0">
                <a:latin typeface="+mn-lt"/>
              </a:rPr>
              <a:t>yeniden finansman</a:t>
            </a:r>
            <a:r>
              <a:rPr lang="tr-TR" sz="1600" dirty="0">
                <a:latin typeface="+mn-lt"/>
              </a:rPr>
              <a:t> işleminde alınan </a:t>
            </a:r>
            <a:r>
              <a:rPr lang="tr-TR" sz="1600" u="sng" dirty="0">
                <a:latin typeface="+mn-lt"/>
              </a:rPr>
              <a:t>erken kapama ücretine</a:t>
            </a:r>
            <a:r>
              <a:rPr lang="tr-TR" sz="1600" dirty="0">
                <a:latin typeface="+mn-lt"/>
              </a:rPr>
              <a:t> </a:t>
            </a:r>
            <a:r>
              <a:rPr lang="tr-TR" sz="1600" dirty="0" smtClean="0">
                <a:latin typeface="+mn-lt"/>
              </a:rPr>
              <a:t>ilişkin </a:t>
            </a:r>
            <a:r>
              <a:rPr lang="tr-TR" sz="1600" i="1" dirty="0" smtClean="0">
                <a:latin typeface="+mn-lt"/>
              </a:rPr>
              <a:t>Yargıtay </a:t>
            </a:r>
            <a:r>
              <a:rPr lang="tr-TR" sz="1600" i="1" dirty="0">
                <a:latin typeface="+mn-lt"/>
              </a:rPr>
              <a:t>13.H.D.'nin  05.03.2013 tarih ve 2013/3682 E., 2013/5249 K</a:t>
            </a:r>
            <a:r>
              <a:rPr lang="tr-TR" sz="1600" dirty="0">
                <a:latin typeface="+mn-lt"/>
              </a:rPr>
              <a:t>. </a:t>
            </a:r>
            <a:r>
              <a:rPr lang="tr-TR" sz="1600" dirty="0" smtClean="0">
                <a:latin typeface="+mn-lt"/>
              </a:rPr>
              <a:t>Sayılı kararlarında;</a:t>
            </a:r>
          </a:p>
          <a:p>
            <a:pPr algn="just"/>
            <a:endParaRPr lang="tr-TR" sz="1600" b="0" dirty="0">
              <a:latin typeface="+mn-lt"/>
            </a:endParaRPr>
          </a:p>
          <a:p>
            <a:pPr algn="just"/>
            <a:r>
              <a:rPr lang="tr-TR" sz="1600" b="0" dirty="0" smtClean="0">
                <a:latin typeface="+mn-lt"/>
              </a:rPr>
              <a:t>Kredi </a:t>
            </a:r>
            <a:r>
              <a:rPr lang="tr-TR" sz="1600" b="0" dirty="0">
                <a:latin typeface="+mn-lt"/>
              </a:rPr>
              <a:t>sözleşmesinde kararlaştırılan </a:t>
            </a:r>
            <a:r>
              <a:rPr lang="tr-TR" sz="1600" b="0" dirty="0">
                <a:solidFill>
                  <a:srgbClr val="FF0000"/>
                </a:solidFill>
                <a:latin typeface="+mn-lt"/>
              </a:rPr>
              <a:t>faiz oranının indirilmesinin tarafların icap ve kabulü çerçevesinde </a:t>
            </a:r>
            <a:r>
              <a:rPr lang="tr-TR" sz="1600" b="0" dirty="0">
                <a:latin typeface="+mn-lt"/>
              </a:rPr>
              <a:t>gerçekleştirilen sözleşmenin yeniden uyarlanması halinden başka bir şey olmadığı, </a:t>
            </a:r>
            <a:r>
              <a:rPr lang="tr-TR" sz="1600" b="0" dirty="0">
                <a:solidFill>
                  <a:srgbClr val="FF0000"/>
                </a:solidFill>
                <a:latin typeface="+mn-lt"/>
              </a:rPr>
              <a:t>kredi ilişkisinin ödeme suretiyle sonlandırılması halinin mevcut olmadığı, </a:t>
            </a:r>
            <a:r>
              <a:rPr lang="tr-TR" sz="1600" b="0" dirty="0">
                <a:latin typeface="+mn-lt"/>
              </a:rPr>
              <a:t>bu nedenle kredi ilişkisinin ödeme ile sona ermesi halinde hayatiyet kazanacak olan </a:t>
            </a:r>
            <a:r>
              <a:rPr lang="tr-TR" sz="1600" b="0" u="sng" dirty="0">
                <a:latin typeface="+mn-lt"/>
              </a:rPr>
              <a:t>erken kapama ücretinin somut olayda uygulama yeri bulmadığı,</a:t>
            </a:r>
            <a:r>
              <a:rPr lang="tr-TR" sz="1600" b="0" dirty="0">
                <a:latin typeface="+mn-lt"/>
              </a:rPr>
              <a:t> </a:t>
            </a:r>
            <a:r>
              <a:rPr lang="tr-TR" sz="1600" b="0" dirty="0" smtClean="0">
                <a:latin typeface="+mn-lt"/>
              </a:rPr>
              <a:t>bankanın </a:t>
            </a:r>
            <a:r>
              <a:rPr lang="tr-TR" sz="1600" b="0" dirty="0">
                <a:latin typeface="+mn-lt"/>
              </a:rPr>
              <a:t>erken kapama ücreti alınacağına ilişkin yönetimsel kararının da tek taraflı olarak kararlaştırılıp tüketiciyle müzakere edilmeden tüketiciye dayatılan </a:t>
            </a:r>
            <a:r>
              <a:rPr lang="tr-TR" sz="1600" b="0" dirty="0">
                <a:solidFill>
                  <a:srgbClr val="FF0000"/>
                </a:solidFill>
                <a:latin typeface="+mn-lt"/>
              </a:rPr>
              <a:t>haksız şart </a:t>
            </a:r>
            <a:r>
              <a:rPr lang="tr-TR" sz="1600" b="0" dirty="0">
                <a:latin typeface="+mn-lt"/>
              </a:rPr>
              <a:t>niteliğinde olduğu, dürüstlük kurallarına aykırı olarak karşı tarafın aleyhine ve onun durumunu ağırlaştırıcı nitelikte hükümler konulamayacağının düzenlendiği, </a:t>
            </a:r>
            <a:r>
              <a:rPr lang="tr-TR" sz="1600" b="0" u="sng" dirty="0">
                <a:solidFill>
                  <a:srgbClr val="FF0000"/>
                </a:solidFill>
                <a:latin typeface="+mn-lt"/>
              </a:rPr>
              <a:t>alınan ücretin tüketiciye iadesi gerektiği </a:t>
            </a:r>
            <a:r>
              <a:rPr lang="tr-TR" sz="1600" b="0" dirty="0">
                <a:latin typeface="+mn-lt"/>
              </a:rPr>
              <a:t>ifade edilmiştir. </a:t>
            </a:r>
          </a:p>
        </p:txBody>
      </p:sp>
      <p:sp>
        <p:nvSpPr>
          <p:cNvPr id="8" name="Slayt Numarası Yer Tutucusu 7"/>
          <p:cNvSpPr>
            <a:spLocks noGrp="1"/>
          </p:cNvSpPr>
          <p:nvPr>
            <p:ph type="sldNum" sz="quarter" idx="10"/>
          </p:nvPr>
        </p:nvSpPr>
        <p:spPr/>
        <p:txBody>
          <a:bodyPr/>
          <a:lstStyle/>
          <a:p>
            <a:pPr>
              <a:defRPr/>
            </a:pPr>
            <a:fld id="{F9D1FC20-E15C-49F7-8A97-D72A6B71BF26}" type="slidenum">
              <a:rPr lang="en-US" altLang="tr-TR" smtClean="0"/>
              <a:pPr>
                <a:defRPr/>
              </a:pPr>
              <a:t>19</a:t>
            </a:fld>
            <a:endParaRPr lang="en-US" altLang="tr-TR"/>
          </a:p>
        </p:txBody>
      </p:sp>
    </p:spTree>
    <p:extLst>
      <p:ext uri="{BB962C8B-B14F-4D97-AF65-F5344CB8AC3E}">
        <p14:creationId xmlns:p14="http://schemas.microsoft.com/office/powerpoint/2010/main" val="24424627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7"/>
          <p:cNvSpPr>
            <a:spLocks noChangeArrowheads="1"/>
          </p:cNvSpPr>
          <p:nvPr/>
        </p:nvSpPr>
        <p:spPr bwMode="gray">
          <a:xfrm>
            <a:off x="1331640" y="2006838"/>
            <a:ext cx="7200800"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marL="457200" lvl="0" indent="-457200" algn="just">
              <a:buFont typeface="Wingdings" panose="05000000000000000000" pitchFamily="2" charset="2"/>
              <a:buChar char="v"/>
            </a:pPr>
            <a:r>
              <a:rPr lang="tr-TR" dirty="0" smtClean="0">
                <a:latin typeface="+mn-lt"/>
              </a:rPr>
              <a:t>Finansal </a:t>
            </a:r>
            <a:r>
              <a:rPr lang="tr-TR" dirty="0">
                <a:latin typeface="+mn-lt"/>
              </a:rPr>
              <a:t>Tüketicilerden Alınan Muhtelif Ücretlere İlişkin Sorular </a:t>
            </a:r>
            <a:r>
              <a:rPr lang="tr-TR" dirty="0" smtClean="0">
                <a:latin typeface="+mn-lt"/>
              </a:rPr>
              <a:t>ve </a:t>
            </a:r>
            <a:r>
              <a:rPr lang="tr-TR" dirty="0">
                <a:latin typeface="+mn-lt"/>
              </a:rPr>
              <a:t>Cevaplar</a:t>
            </a:r>
          </a:p>
          <a:p>
            <a:pPr algn="just">
              <a:buNone/>
            </a:pPr>
            <a:endParaRPr lang="tr-TR" dirty="0">
              <a:latin typeface="+mn-lt"/>
            </a:endParaRPr>
          </a:p>
          <a:p>
            <a:pPr marL="342900" indent="-342900" algn="just">
              <a:buFont typeface="Wingdings" panose="05000000000000000000" pitchFamily="2" charset="2"/>
              <a:buChar char="v"/>
            </a:pPr>
            <a:r>
              <a:rPr lang="tr-TR" dirty="0" smtClean="0">
                <a:latin typeface="+mn-lt"/>
              </a:rPr>
              <a:t> </a:t>
            </a:r>
            <a:r>
              <a:rPr lang="tr-TR" dirty="0">
                <a:latin typeface="+mn-lt"/>
              </a:rPr>
              <a:t>Tüketici Kredilerine İlişkin Sorular ve Cevaplar</a:t>
            </a:r>
          </a:p>
          <a:p>
            <a:pPr algn="just">
              <a:buNone/>
            </a:pPr>
            <a:endParaRPr lang="tr-TR" dirty="0">
              <a:latin typeface="+mn-lt"/>
            </a:endParaRPr>
          </a:p>
          <a:p>
            <a:pPr marL="342900" indent="-342900" algn="just">
              <a:buFont typeface="Wingdings" panose="05000000000000000000" pitchFamily="2" charset="2"/>
              <a:buChar char="v"/>
            </a:pPr>
            <a:r>
              <a:rPr lang="tr-TR" dirty="0" smtClean="0">
                <a:latin typeface="+mn-lt"/>
              </a:rPr>
              <a:t>6502 </a:t>
            </a:r>
            <a:r>
              <a:rPr lang="tr-TR" dirty="0">
                <a:latin typeface="+mn-lt"/>
              </a:rPr>
              <a:t>sayılı Kanun Çerçevesinde Finansal Tüketicilerin Yaşamış Olduğu Diğer Konulara İlişkin Sorular ve </a:t>
            </a:r>
            <a:r>
              <a:rPr lang="tr-TR" dirty="0" smtClean="0">
                <a:latin typeface="+mn-lt"/>
              </a:rPr>
              <a:t>Cevaplar</a:t>
            </a:r>
            <a:endParaRPr lang="tr-TR" dirty="0">
              <a:latin typeface="+mn-lt"/>
            </a:endParaRPr>
          </a:p>
        </p:txBody>
      </p:sp>
      <p:sp>
        <p:nvSpPr>
          <p:cNvPr id="5" name="Text Box 262"/>
          <p:cNvSpPr txBox="1">
            <a:spLocks noChangeArrowheads="1"/>
          </p:cNvSpPr>
          <p:nvPr/>
        </p:nvSpPr>
        <p:spPr bwMode="gray">
          <a:xfrm>
            <a:off x="1326275" y="986825"/>
            <a:ext cx="7200800" cy="707886"/>
          </a:xfrm>
          <a:prstGeom prst="rect">
            <a:avLst/>
          </a:prstGeom>
          <a:gradFill rotWithShape="1">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a:ln w="9525" cap="flat" cmpd="sng" algn="ctr">
            <a:solidFill>
              <a:srgbClr val="31B6FD">
                <a:shade val="95000"/>
                <a:satMod val="105000"/>
              </a:srgbClr>
            </a:solidFill>
            <a:prstDash val="solid"/>
            <a:headEnd/>
            <a:tailEn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vert="horz" wrap="square" lIns="91440" tIns="45720" rIns="91440" bIns="45720" numCol="1" anchor="ctr" anchorCtr="0" compatLnSpc="1">
            <a:prstTxWarp prst="textNoShape">
              <a:avLst/>
            </a:prstTxWarp>
            <a:spAutoFit/>
          </a:bodyPr>
          <a:lstStyle>
            <a:defPPr>
              <a:defRPr lang="en-US"/>
            </a:defPPr>
            <a:lvl1pPr algn="just">
              <a:defRPr sz="1600">
                <a:solidFill>
                  <a:schemeClr val="tx2"/>
                </a:solidFill>
              </a:defRPr>
            </a:lvl1pPr>
            <a:lvl2pPr algn="ctr">
              <a:defRPr sz="4400"/>
            </a:lvl2pPr>
            <a:lvl3pPr algn="ctr">
              <a:defRPr sz="4400"/>
            </a:lvl3pPr>
            <a:lvl4pPr algn="ctr">
              <a:defRPr sz="4400"/>
            </a:lvl4pPr>
            <a:lvl5pPr algn="ctr">
              <a:defRPr sz="4400"/>
            </a:lvl5pPr>
          </a:lstStyle>
          <a:p>
            <a:pPr algn="ctr"/>
            <a:r>
              <a:rPr lang="tr-TR" sz="2400" dirty="0" smtClean="0">
                <a:latin typeface="+mn-lt"/>
              </a:rPr>
              <a:t>SUNUM İÇERİĞİ </a:t>
            </a:r>
          </a:p>
          <a:p>
            <a:pPr algn="ctr"/>
            <a:endParaRPr lang="tr-TR" dirty="0"/>
          </a:p>
        </p:txBody>
      </p:sp>
      <p:sp>
        <p:nvSpPr>
          <p:cNvPr id="7" name="Slayt Numarası Yer Tutucusu 6"/>
          <p:cNvSpPr>
            <a:spLocks noGrp="1"/>
          </p:cNvSpPr>
          <p:nvPr>
            <p:ph type="sldNum" sz="quarter" idx="10"/>
          </p:nvPr>
        </p:nvSpPr>
        <p:spPr/>
        <p:txBody>
          <a:bodyPr/>
          <a:lstStyle/>
          <a:p>
            <a:pPr>
              <a:defRPr/>
            </a:pPr>
            <a:fld id="{F9D1FC20-E15C-49F7-8A97-D72A6B71BF26}" type="slidenum">
              <a:rPr lang="en-US" altLang="tr-TR" smtClean="0"/>
              <a:pPr>
                <a:defRPr/>
              </a:pPr>
              <a:t>2</a:t>
            </a:fld>
            <a:endParaRPr lang="en-US" altLang="tr-TR"/>
          </a:p>
        </p:txBody>
      </p:sp>
    </p:spTree>
    <p:extLst>
      <p:ext uri="{BB962C8B-B14F-4D97-AF65-F5344CB8AC3E}">
        <p14:creationId xmlns:p14="http://schemas.microsoft.com/office/powerpoint/2010/main" val="39410083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443844" y="5157192"/>
            <a:ext cx="7304620" cy="1412776"/>
          </a:xfrm>
          <a:prstGeom prst="rect">
            <a:avLst/>
          </a:prstGeom>
          <a:ln>
            <a:noFill/>
          </a:ln>
        </p:spPr>
        <p:style>
          <a:lnRef idx="2">
            <a:schemeClr val="dk1"/>
          </a:lnRef>
          <a:fillRef idx="1">
            <a:schemeClr val="lt1"/>
          </a:fillRef>
          <a:effectRef idx="0">
            <a:schemeClr val="dk1"/>
          </a:effectRef>
          <a:fontRef idx="minor">
            <a:schemeClr val="dk1"/>
          </a:fontRef>
        </p:style>
        <p:txBody>
          <a:bodyPr wrap="square" lIns="36000" tIns="0" rIns="36000" rtlCol="0" anchor="ctr">
            <a:noAutofit/>
          </a:bodyPr>
          <a:lstStyle/>
          <a:p>
            <a:pPr algn="just">
              <a:spcBef>
                <a:spcPts val="385"/>
              </a:spcBef>
              <a:spcAft>
                <a:spcPts val="0"/>
              </a:spcAft>
            </a:pPr>
            <a:r>
              <a:rPr lang="tr-TR" sz="1600" u="sng" dirty="0" smtClean="0">
                <a:ea typeface="Calibri" panose="020F0502020204030204" pitchFamily="34" charset="0"/>
              </a:rPr>
              <a:t>İSTİSNALARI;</a:t>
            </a:r>
          </a:p>
          <a:p>
            <a:pPr marL="285750" indent="-285750" algn="just">
              <a:spcBef>
                <a:spcPts val="385"/>
              </a:spcBef>
              <a:spcAft>
                <a:spcPts val="0"/>
              </a:spcAft>
              <a:buFont typeface="Wingdings" panose="05000000000000000000" pitchFamily="2" charset="2"/>
              <a:buChar char="ü"/>
            </a:pPr>
            <a:r>
              <a:rPr lang="tr-TR" sz="1600" b="0" dirty="0" smtClean="0">
                <a:ea typeface="Calibri" panose="020F0502020204030204" pitchFamily="34" charset="0"/>
              </a:rPr>
              <a:t>Faiz oranı veya kar payı sabit olarak belirlenmemiş konut kredi sözleşmelerinde</a:t>
            </a:r>
          </a:p>
          <a:p>
            <a:pPr marL="285750" indent="-285750" algn="just">
              <a:spcBef>
                <a:spcPts val="385"/>
              </a:spcBef>
              <a:spcAft>
                <a:spcPts val="0"/>
              </a:spcAft>
              <a:buFont typeface="Wingdings" panose="05000000000000000000" pitchFamily="2" charset="2"/>
              <a:buChar char="ü"/>
            </a:pPr>
            <a:r>
              <a:rPr lang="tr-TR" sz="1600" b="0" dirty="0" smtClean="0">
                <a:ea typeface="Calibri" panose="020F0502020204030204" pitchFamily="34" charset="0"/>
              </a:rPr>
              <a:t>Konut finansman sözleşmesinde bu işleme ve ücrete ilişkin herhangi bir hükmün yer almamış olması durumunda  </a:t>
            </a:r>
          </a:p>
          <a:p>
            <a:pPr algn="just">
              <a:spcBef>
                <a:spcPts val="385"/>
              </a:spcBef>
              <a:spcAft>
                <a:spcPts val="0"/>
              </a:spcAft>
            </a:pPr>
            <a:r>
              <a:rPr lang="tr-TR" sz="1600" b="0" dirty="0" smtClean="0">
                <a:solidFill>
                  <a:srgbClr val="FF0000"/>
                </a:solidFill>
                <a:ea typeface="Calibri" panose="020F0502020204030204" pitchFamily="34" charset="0"/>
              </a:rPr>
              <a:t>      Erken Ödeme Tazminat alınamaz.</a:t>
            </a:r>
          </a:p>
        </p:txBody>
      </p:sp>
      <p:graphicFrame>
        <p:nvGraphicFramePr>
          <p:cNvPr id="4" name="Diyagram 3"/>
          <p:cNvGraphicFramePr/>
          <p:nvPr>
            <p:extLst>
              <p:ext uri="{D42A27DB-BD31-4B8C-83A1-F6EECF244321}">
                <p14:modId xmlns:p14="http://schemas.microsoft.com/office/powerpoint/2010/main" val="1399111474"/>
              </p:ext>
            </p:extLst>
          </p:nvPr>
        </p:nvGraphicFramePr>
        <p:xfrm>
          <a:off x="1619673" y="2059107"/>
          <a:ext cx="4752527" cy="3222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1443844" y="1412776"/>
            <a:ext cx="7304620" cy="584775"/>
          </a:xfrm>
          <a:prstGeom prst="rect">
            <a:avLst/>
          </a:prstGeom>
          <a:noFill/>
        </p:spPr>
        <p:txBody>
          <a:bodyPr wrap="square" rtlCol="0">
            <a:spAutoFit/>
          </a:bodyPr>
          <a:lstStyle/>
          <a:p>
            <a:pPr algn="just"/>
            <a:r>
              <a:rPr lang="tr-TR" sz="1600" dirty="0" smtClean="0">
                <a:latin typeface="+mn-lt"/>
              </a:rPr>
              <a:t>Erken Ödeme Tazminatı, Konut finansman kredilerine ilişkin aşağıda yer alan 3 farklı işlem yapılması halinde tüketiciden tahsil edilebilen ücrettir.  </a:t>
            </a:r>
            <a:endParaRPr lang="tr-TR" sz="1600" dirty="0">
              <a:latin typeface="+mn-lt"/>
            </a:endParaRPr>
          </a:p>
        </p:txBody>
      </p:sp>
      <p:grpSp>
        <p:nvGrpSpPr>
          <p:cNvPr id="2" name="Grup 1"/>
          <p:cNvGrpSpPr/>
          <p:nvPr/>
        </p:nvGrpSpPr>
        <p:grpSpPr>
          <a:xfrm>
            <a:off x="6365280" y="2691497"/>
            <a:ext cx="2599208" cy="1169551"/>
            <a:chOff x="6149256" y="2564904"/>
            <a:chExt cx="2599208" cy="1169551"/>
          </a:xfrm>
        </p:grpSpPr>
        <p:sp>
          <p:nvSpPr>
            <p:cNvPr id="15" name="Metin kutusu 14"/>
            <p:cNvSpPr txBox="1"/>
            <p:nvPr/>
          </p:nvSpPr>
          <p:spPr>
            <a:xfrm>
              <a:off x="6149256" y="2564904"/>
              <a:ext cx="2599208" cy="1169551"/>
            </a:xfrm>
            <a:prstGeom prst="rect">
              <a:avLst/>
            </a:prstGeom>
            <a:noFill/>
          </p:spPr>
          <p:txBody>
            <a:bodyPr wrap="square" rtlCol="0">
              <a:spAutoFit/>
            </a:bodyPr>
            <a:lstStyle/>
            <a:p>
              <a:r>
                <a:rPr lang="tr-TR" sz="1400" dirty="0">
                  <a:latin typeface="+mn-lt"/>
                </a:rPr>
                <a:t> </a:t>
              </a:r>
              <a:r>
                <a:rPr lang="tr-TR" sz="1400" dirty="0" smtClean="0">
                  <a:latin typeface="+mn-lt"/>
                </a:rPr>
                <a:t>                                   </a:t>
              </a:r>
              <a:endParaRPr lang="tr-TR" sz="1400" u="sng" dirty="0">
                <a:latin typeface="+mn-lt"/>
              </a:endParaRPr>
            </a:p>
            <a:p>
              <a:r>
                <a:rPr lang="tr-TR" sz="1400" dirty="0" smtClean="0">
                  <a:latin typeface="+mn-lt"/>
                </a:rPr>
                <a:t>                                  </a:t>
              </a:r>
              <a:r>
                <a:rPr lang="tr-TR" sz="1400" u="sng" dirty="0" smtClean="0">
                  <a:latin typeface="+mn-lt"/>
                </a:rPr>
                <a:t>Erken ödenen</a:t>
              </a:r>
            </a:p>
            <a:p>
              <a:r>
                <a:rPr lang="tr-TR" sz="1400" dirty="0">
                  <a:latin typeface="+mn-lt"/>
                </a:rPr>
                <a:t>	</a:t>
              </a:r>
              <a:r>
                <a:rPr lang="tr-TR" sz="1400" dirty="0" smtClean="0">
                  <a:latin typeface="+mn-lt"/>
                </a:rPr>
                <a:t>             </a:t>
              </a:r>
              <a:r>
                <a:rPr lang="tr-TR" sz="1400" u="sng" dirty="0" smtClean="0">
                  <a:latin typeface="+mn-lt"/>
                </a:rPr>
                <a:t>anaparanın</a:t>
              </a:r>
              <a:r>
                <a:rPr lang="tr-TR" sz="1400" dirty="0" smtClean="0">
                  <a:latin typeface="+mn-lt"/>
                </a:rPr>
                <a:t> </a:t>
              </a:r>
            </a:p>
            <a:p>
              <a:r>
                <a:rPr lang="tr-TR" sz="1400" dirty="0" smtClean="0">
                  <a:latin typeface="+mn-lt"/>
                </a:rPr>
                <a:t>Kalan vade ≤ 36 ay          %1</a:t>
              </a:r>
            </a:p>
            <a:p>
              <a:r>
                <a:rPr lang="tr-TR" sz="1400" dirty="0" smtClean="0">
                  <a:latin typeface="+mn-lt"/>
                </a:rPr>
                <a:t>Kalan vade &gt; 36 ay          %2</a:t>
              </a:r>
              <a:endParaRPr lang="tr-TR" sz="1400" dirty="0">
                <a:latin typeface="+mn-lt"/>
              </a:endParaRPr>
            </a:p>
          </p:txBody>
        </p:sp>
        <p:cxnSp>
          <p:nvCxnSpPr>
            <p:cNvPr id="17" name="Düz Ok Bağlayıcısı 16"/>
            <p:cNvCxnSpPr/>
            <p:nvPr/>
          </p:nvCxnSpPr>
          <p:spPr>
            <a:xfrm>
              <a:off x="7740352" y="3356992"/>
              <a:ext cx="1440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Düz Ok Bağlayıcısı 18"/>
            <p:cNvCxnSpPr/>
            <p:nvPr/>
          </p:nvCxnSpPr>
          <p:spPr>
            <a:xfrm>
              <a:off x="7740352" y="3573016"/>
              <a:ext cx="1440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9" name="Metin kutusu 8"/>
          <p:cNvSpPr txBox="1"/>
          <p:nvPr/>
        </p:nvSpPr>
        <p:spPr>
          <a:xfrm>
            <a:off x="1443844" y="548680"/>
            <a:ext cx="7304620" cy="35394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lvl="0" algn="just"/>
            <a:r>
              <a:rPr lang="tr-TR" sz="1700" kern="0" dirty="0" smtClean="0">
                <a:solidFill>
                  <a:schemeClr val="tx2"/>
                </a:solidFill>
                <a:latin typeface="+mn-lt"/>
              </a:rPr>
              <a:t>13) </a:t>
            </a:r>
            <a:r>
              <a:rPr lang="tr-TR" sz="1700" dirty="0">
                <a:solidFill>
                  <a:schemeClr val="tx2"/>
                </a:solidFill>
                <a:latin typeface="+mn-lt"/>
              </a:rPr>
              <a:t>Erken ödeme tazminatı alınmaması gereken istisnai haller var mıdır? </a:t>
            </a:r>
            <a:endParaRPr lang="tr-TR" sz="1700" b="1" dirty="0">
              <a:solidFill>
                <a:schemeClr val="tx2"/>
              </a:solidFill>
              <a:latin typeface="+mn-lt"/>
            </a:endParaRPr>
          </a:p>
        </p:txBody>
      </p:sp>
      <p:sp>
        <p:nvSpPr>
          <p:cNvPr id="5" name="Slayt Numarası Yer Tutucusu 4"/>
          <p:cNvSpPr>
            <a:spLocks noGrp="1"/>
          </p:cNvSpPr>
          <p:nvPr>
            <p:ph type="sldNum" sz="quarter" idx="10"/>
          </p:nvPr>
        </p:nvSpPr>
        <p:spPr/>
        <p:txBody>
          <a:bodyPr/>
          <a:lstStyle/>
          <a:p>
            <a:pPr>
              <a:defRPr/>
            </a:pPr>
            <a:fld id="{F9D1FC20-E15C-49F7-8A97-D72A6B71BF26}" type="slidenum">
              <a:rPr lang="en-US" altLang="tr-TR" smtClean="0"/>
              <a:pPr>
                <a:defRPr/>
              </a:pPr>
              <a:t>20</a:t>
            </a:fld>
            <a:endParaRPr lang="en-US" altLang="tr-TR"/>
          </a:p>
        </p:txBody>
      </p:sp>
    </p:spTree>
    <p:extLst>
      <p:ext uri="{BB962C8B-B14F-4D97-AF65-F5344CB8AC3E}">
        <p14:creationId xmlns:p14="http://schemas.microsoft.com/office/powerpoint/2010/main" val="271239169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p:cNvCxnSpPr/>
          <p:nvPr/>
        </p:nvCxnSpPr>
        <p:spPr>
          <a:xfrm>
            <a:off x="5077794" y="1268760"/>
            <a:ext cx="0" cy="5087590"/>
          </a:xfrm>
          <a:prstGeom prst="line">
            <a:avLst/>
          </a:prstGeom>
        </p:spPr>
        <p:style>
          <a:lnRef idx="2">
            <a:schemeClr val="accent1"/>
          </a:lnRef>
          <a:fillRef idx="0">
            <a:schemeClr val="accent1"/>
          </a:fillRef>
          <a:effectRef idx="1">
            <a:schemeClr val="accent1"/>
          </a:effectRef>
          <a:fontRef idx="minor">
            <a:schemeClr val="tx1"/>
          </a:fontRef>
        </p:style>
      </p:cxnSp>
      <p:sp>
        <p:nvSpPr>
          <p:cNvPr id="7" name="Metin kutusu 6"/>
          <p:cNvSpPr txBox="1"/>
          <p:nvPr/>
        </p:nvSpPr>
        <p:spPr>
          <a:xfrm>
            <a:off x="1361711" y="1307570"/>
            <a:ext cx="3386200" cy="338554"/>
          </a:xfrm>
          <a:prstGeom prst="rect">
            <a:avLst/>
          </a:prstGeom>
          <a:noFill/>
        </p:spPr>
        <p:txBody>
          <a:bodyPr wrap="square" rtlCol="0">
            <a:spAutoFit/>
          </a:bodyPr>
          <a:lstStyle/>
          <a:p>
            <a:r>
              <a:rPr lang="tr-TR" sz="1600" u="sng" dirty="0" smtClean="0">
                <a:latin typeface="+mn-lt"/>
              </a:rPr>
              <a:t>Mülga 4077 s. Kanun Dönemi </a:t>
            </a:r>
            <a:endParaRPr lang="tr-TR" sz="1600" u="sng" dirty="0">
              <a:latin typeface="+mn-lt"/>
            </a:endParaRPr>
          </a:p>
        </p:txBody>
      </p:sp>
      <p:sp>
        <p:nvSpPr>
          <p:cNvPr id="9" name="Metin kutusu 8"/>
          <p:cNvSpPr txBox="1"/>
          <p:nvPr/>
        </p:nvSpPr>
        <p:spPr>
          <a:xfrm>
            <a:off x="5148064" y="1307570"/>
            <a:ext cx="3320097" cy="338554"/>
          </a:xfrm>
          <a:prstGeom prst="rect">
            <a:avLst/>
          </a:prstGeom>
          <a:noFill/>
        </p:spPr>
        <p:txBody>
          <a:bodyPr wrap="square" rtlCol="0">
            <a:spAutoFit/>
          </a:bodyPr>
          <a:lstStyle/>
          <a:p>
            <a:r>
              <a:rPr lang="tr-TR" sz="1600" u="sng" dirty="0" smtClean="0">
                <a:latin typeface="+mn-lt"/>
              </a:rPr>
              <a:t>6502 s. Kanun ile </a:t>
            </a:r>
            <a:endParaRPr lang="tr-TR" sz="1600" u="sng" dirty="0">
              <a:latin typeface="+mn-lt"/>
            </a:endParaRPr>
          </a:p>
        </p:txBody>
      </p:sp>
      <p:sp>
        <p:nvSpPr>
          <p:cNvPr id="10" name="Metin kutusu 9"/>
          <p:cNvSpPr txBox="1"/>
          <p:nvPr/>
        </p:nvSpPr>
        <p:spPr>
          <a:xfrm>
            <a:off x="1361710" y="1775713"/>
            <a:ext cx="3716099" cy="5109091"/>
          </a:xfrm>
          <a:prstGeom prst="rect">
            <a:avLst/>
          </a:prstGeom>
          <a:noFill/>
        </p:spPr>
        <p:txBody>
          <a:bodyPr wrap="square" rtlCol="0">
            <a:spAutoFit/>
          </a:bodyPr>
          <a:lstStyle/>
          <a:p>
            <a:pPr marL="0" lvl="1" indent="-285750" algn="just">
              <a:buFont typeface="Wingdings" panose="05000000000000000000" pitchFamily="2" charset="2"/>
              <a:buChar char="v"/>
            </a:pPr>
            <a:r>
              <a:rPr lang="tr-TR" sz="1600" b="0" dirty="0" smtClean="0">
                <a:latin typeface="+mn-lt"/>
              </a:rPr>
              <a:t>Kredi bağlantılı sigortalara ilişkin </a:t>
            </a:r>
            <a:r>
              <a:rPr lang="tr-TR" sz="1600" b="0" dirty="0" smtClean="0">
                <a:solidFill>
                  <a:srgbClr val="C00000"/>
                </a:solidFill>
                <a:latin typeface="+mn-lt"/>
              </a:rPr>
              <a:t>doğrudan bir düzenleme yoktur. </a:t>
            </a:r>
            <a:endParaRPr lang="tr-TR" sz="1600" b="0" dirty="0">
              <a:solidFill>
                <a:srgbClr val="C00000"/>
              </a:solidFill>
              <a:latin typeface="+mn-lt"/>
            </a:endParaRPr>
          </a:p>
          <a:p>
            <a:pPr algn="just"/>
            <a:r>
              <a:rPr lang="tr-TR" sz="1400" dirty="0" smtClean="0">
                <a:latin typeface="+mn-lt"/>
              </a:rPr>
              <a:t>Yargıtay </a:t>
            </a:r>
            <a:r>
              <a:rPr lang="tr-TR" sz="1400" dirty="0">
                <a:latin typeface="+mn-lt"/>
              </a:rPr>
              <a:t>13. Hukuk Dairesinin </a:t>
            </a:r>
            <a:r>
              <a:rPr lang="tr-TR" sz="1400" dirty="0" smtClean="0">
                <a:latin typeface="+mn-lt"/>
              </a:rPr>
              <a:t>E.2011/7204; K.2011/18447 </a:t>
            </a:r>
            <a:r>
              <a:rPr lang="tr-TR" sz="1400" dirty="0">
                <a:latin typeface="+mn-lt"/>
              </a:rPr>
              <a:t>s</a:t>
            </a:r>
            <a:r>
              <a:rPr lang="tr-TR" sz="1400" dirty="0" smtClean="0">
                <a:latin typeface="+mn-lt"/>
              </a:rPr>
              <a:t>ayılı ve</a:t>
            </a:r>
          </a:p>
          <a:p>
            <a:pPr algn="just"/>
            <a:r>
              <a:rPr lang="tr-TR" altLang="tr-TR" sz="1400" dirty="0" smtClean="0">
                <a:latin typeface="+mn-lt"/>
              </a:rPr>
              <a:t>3.5.2016 tarihli E</a:t>
            </a:r>
            <a:r>
              <a:rPr lang="tr-TR" altLang="tr-TR" sz="1400" dirty="0">
                <a:latin typeface="+mn-lt"/>
              </a:rPr>
              <a:t>. </a:t>
            </a:r>
            <a:r>
              <a:rPr lang="tr-TR" altLang="tr-TR" sz="1400" dirty="0" smtClean="0">
                <a:latin typeface="+mn-lt"/>
              </a:rPr>
              <a:t>2016/9897; </a:t>
            </a:r>
            <a:r>
              <a:rPr lang="tr-TR" altLang="tr-TR" sz="1400" dirty="0">
                <a:latin typeface="+mn-lt"/>
              </a:rPr>
              <a:t>K. </a:t>
            </a:r>
            <a:r>
              <a:rPr lang="tr-TR" altLang="tr-TR" sz="1400" dirty="0" smtClean="0">
                <a:latin typeface="+mn-lt"/>
              </a:rPr>
              <a:t>2016/12206 sayılı kararlarında, </a:t>
            </a:r>
            <a:endParaRPr lang="tr-TR" sz="1600" b="0" dirty="0">
              <a:latin typeface="+mn-lt"/>
            </a:endParaRPr>
          </a:p>
          <a:p>
            <a:pPr marL="285750" indent="-285750" algn="just">
              <a:buFont typeface="Wingdings" panose="05000000000000000000" pitchFamily="2" charset="2"/>
              <a:buChar char="v"/>
            </a:pPr>
            <a:r>
              <a:rPr lang="tr-TR" sz="1600" b="0" dirty="0">
                <a:latin typeface="+mn-lt"/>
              </a:rPr>
              <a:t>“… sigortanın bankanızca yapılmasını talep ediyorum” ibaresinin sözleşmede yer almasının tüketici ile müzakere edildiğini gösterdiği,</a:t>
            </a:r>
            <a:endParaRPr lang="tr-TR" sz="1600" b="0" i="1" dirty="0">
              <a:latin typeface="+mn-lt"/>
            </a:endParaRPr>
          </a:p>
          <a:p>
            <a:pPr marL="285750" indent="-285750" algn="just">
              <a:buFont typeface="Wingdings" panose="05000000000000000000" pitchFamily="2" charset="2"/>
              <a:buChar char="v"/>
            </a:pPr>
            <a:r>
              <a:rPr lang="tr-TR" sz="1600" b="0" dirty="0">
                <a:latin typeface="+mn-lt"/>
              </a:rPr>
              <a:t>B</a:t>
            </a:r>
            <a:r>
              <a:rPr lang="tr-TR" altLang="tr-TR" sz="1600" b="0" dirty="0">
                <a:latin typeface="+mn-lt"/>
              </a:rPr>
              <a:t>ankaların amacının, kredi borcunu teminat altına almak olduğu,</a:t>
            </a:r>
          </a:p>
          <a:p>
            <a:pPr marL="285750" indent="-285750" algn="just">
              <a:buFont typeface="Wingdings" panose="05000000000000000000" pitchFamily="2" charset="2"/>
              <a:buChar char="v"/>
            </a:pPr>
            <a:r>
              <a:rPr lang="tr-TR" altLang="tr-TR" sz="1600" b="0" dirty="0">
                <a:latin typeface="+mn-lt"/>
              </a:rPr>
              <a:t>Kredi borçlusu tüketicilerin de bir menfaatinin olduğu, </a:t>
            </a:r>
          </a:p>
          <a:p>
            <a:pPr marL="285750" indent="-285750" algn="just">
              <a:buFont typeface="Wingdings" panose="05000000000000000000" pitchFamily="2" charset="2"/>
              <a:buChar char="v"/>
            </a:pPr>
            <a:r>
              <a:rPr lang="tr-TR" altLang="tr-TR" sz="1600" b="0" dirty="0">
                <a:latin typeface="+mn-lt"/>
              </a:rPr>
              <a:t>Sözleşme kapsamında hayat sigortası poliçesi karşılığı prim tahsil edileceğine dair kaydın haksız şart niteliğinde olmadığı </a:t>
            </a:r>
          </a:p>
          <a:p>
            <a:pPr algn="just"/>
            <a:r>
              <a:rPr lang="tr-TR" altLang="tr-TR" sz="1600" b="0" dirty="0">
                <a:latin typeface="+mn-lt"/>
              </a:rPr>
              <a:t>gerekçeleriyle </a:t>
            </a:r>
            <a:r>
              <a:rPr lang="tr-TR" altLang="tr-TR" sz="1600" b="0" dirty="0">
                <a:solidFill>
                  <a:srgbClr val="FF0000"/>
                </a:solidFill>
                <a:latin typeface="+mn-lt"/>
              </a:rPr>
              <a:t>davalar tüketici aleyhine sonuçlanmıştır.</a:t>
            </a:r>
          </a:p>
          <a:p>
            <a:pPr algn="just"/>
            <a:endParaRPr lang="tr-TR" sz="1400" b="0" dirty="0">
              <a:latin typeface="+mn-lt"/>
            </a:endParaRPr>
          </a:p>
        </p:txBody>
      </p:sp>
      <p:sp>
        <p:nvSpPr>
          <p:cNvPr id="12" name="Dikdörtgen 11"/>
          <p:cNvSpPr/>
          <p:nvPr/>
        </p:nvSpPr>
        <p:spPr>
          <a:xfrm>
            <a:off x="5148207" y="1772816"/>
            <a:ext cx="3645671" cy="3046988"/>
          </a:xfrm>
          <a:prstGeom prst="rect">
            <a:avLst/>
          </a:prstGeom>
        </p:spPr>
        <p:txBody>
          <a:bodyPr wrap="square">
            <a:spAutoFit/>
          </a:bodyPr>
          <a:lstStyle/>
          <a:p>
            <a:pPr marL="285750" indent="-285750" algn="just">
              <a:buFont typeface="Wingdings" panose="05000000000000000000" pitchFamily="2" charset="2"/>
              <a:buChar char="v"/>
            </a:pPr>
            <a:r>
              <a:rPr lang="tr-TR" sz="1600" b="0" dirty="0" smtClean="0">
                <a:latin typeface="+mn-lt"/>
              </a:rPr>
              <a:t> Tüketicinin </a:t>
            </a:r>
            <a:r>
              <a:rPr lang="tr-TR" sz="1600" b="0" u="sng" dirty="0">
                <a:latin typeface="+mn-lt"/>
              </a:rPr>
              <a:t>yazılı ve kalıcı veri saklayıcı ile</a:t>
            </a:r>
            <a:r>
              <a:rPr lang="tr-TR" sz="1600" b="0" dirty="0">
                <a:latin typeface="+mn-lt"/>
              </a:rPr>
              <a:t> </a:t>
            </a:r>
            <a:r>
              <a:rPr lang="tr-TR" sz="1600" b="0" dirty="0" smtClean="0">
                <a:solidFill>
                  <a:srgbClr val="FF0000"/>
                </a:solidFill>
                <a:latin typeface="+mn-lt"/>
              </a:rPr>
              <a:t>açık </a:t>
            </a:r>
            <a:r>
              <a:rPr lang="tr-TR" sz="1600" b="0" dirty="0">
                <a:solidFill>
                  <a:srgbClr val="FF0000"/>
                </a:solidFill>
                <a:latin typeface="+mn-lt"/>
              </a:rPr>
              <a:t>talebi olmaksızın </a:t>
            </a:r>
            <a:r>
              <a:rPr lang="tr-TR" sz="1600" b="0" dirty="0">
                <a:latin typeface="+mn-lt"/>
              </a:rPr>
              <a:t>sigorta yaptırılamaz. </a:t>
            </a:r>
            <a:endParaRPr lang="tr-TR" sz="1600" b="0" dirty="0" smtClean="0">
              <a:latin typeface="+mn-lt"/>
            </a:endParaRPr>
          </a:p>
          <a:p>
            <a:pPr marL="285750" lvl="0" indent="-285750" algn="just">
              <a:buFont typeface="Wingdings" panose="05000000000000000000" pitchFamily="2" charset="2"/>
              <a:buChar char="v"/>
            </a:pPr>
            <a:r>
              <a:rPr lang="tr-TR" sz="1600" b="0" dirty="0">
                <a:latin typeface="+mn-lt"/>
              </a:rPr>
              <a:t> Tüketicinin sigorta yaptırmak istemesi hâlinde, </a:t>
            </a:r>
            <a:r>
              <a:rPr lang="tr-TR" sz="1600" b="0" dirty="0">
                <a:solidFill>
                  <a:srgbClr val="FF0000"/>
                </a:solidFill>
                <a:latin typeface="+mn-lt"/>
              </a:rPr>
              <a:t>istediği sigorta şirketinden </a:t>
            </a:r>
            <a:r>
              <a:rPr lang="tr-TR" sz="1600" b="0" dirty="0">
                <a:latin typeface="+mn-lt"/>
              </a:rPr>
              <a:t>sağladığı teminat, kredi veren tarafından kabul edilmek zorundadır.</a:t>
            </a:r>
          </a:p>
          <a:p>
            <a:pPr marL="285750" lvl="0" indent="-285750" algn="just">
              <a:buFont typeface="Wingdings" panose="05000000000000000000" pitchFamily="2" charset="2"/>
              <a:buChar char="v"/>
            </a:pPr>
            <a:r>
              <a:rPr lang="tr-TR" sz="1600" b="0" dirty="0" smtClean="0">
                <a:latin typeface="+mn-lt"/>
              </a:rPr>
              <a:t>Yaptırılacak </a:t>
            </a:r>
            <a:r>
              <a:rPr lang="tr-TR" sz="1600" b="0" dirty="0">
                <a:latin typeface="+mn-lt"/>
              </a:rPr>
              <a:t>sigortanın, kredi konusuyla, meblağ sigortalarında </a:t>
            </a:r>
            <a:r>
              <a:rPr lang="tr-TR" sz="1600" b="0" dirty="0">
                <a:solidFill>
                  <a:srgbClr val="FF0000"/>
                </a:solidFill>
                <a:latin typeface="+mn-lt"/>
              </a:rPr>
              <a:t>kalan borç tutarı</a:t>
            </a:r>
            <a:r>
              <a:rPr lang="tr-TR" sz="1600" b="0" dirty="0">
                <a:latin typeface="+mn-lt"/>
              </a:rPr>
              <a:t>yla ve </a:t>
            </a:r>
            <a:r>
              <a:rPr lang="tr-TR" sz="1600" b="0" dirty="0">
                <a:solidFill>
                  <a:srgbClr val="FF0000"/>
                </a:solidFill>
                <a:latin typeface="+mn-lt"/>
              </a:rPr>
              <a:t>vadesiyle uyumlu </a:t>
            </a:r>
            <a:r>
              <a:rPr lang="tr-TR" sz="1600" b="0" dirty="0">
                <a:latin typeface="+mn-lt"/>
              </a:rPr>
              <a:t>olması gerekir.</a:t>
            </a:r>
          </a:p>
          <a:p>
            <a:pPr algn="just">
              <a:buFont typeface="Wingdings" pitchFamily="2" charset="2"/>
              <a:buChar char="Ø"/>
            </a:pPr>
            <a:endParaRPr lang="tr-TR" sz="1600" b="0" dirty="0">
              <a:latin typeface="+mn-lt"/>
            </a:endParaRPr>
          </a:p>
        </p:txBody>
      </p:sp>
      <p:sp>
        <p:nvSpPr>
          <p:cNvPr id="15" name="Metin kutusu 14"/>
          <p:cNvSpPr txBox="1"/>
          <p:nvPr/>
        </p:nvSpPr>
        <p:spPr>
          <a:xfrm>
            <a:off x="1361710" y="403443"/>
            <a:ext cx="7432169"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cs typeface="Times New Roman" pitchFamily="18" charset="0"/>
              </a:rPr>
              <a:t>14)</a:t>
            </a:r>
            <a:r>
              <a:rPr lang="tr-TR" sz="1700" b="1" dirty="0" smtClean="0">
                <a:solidFill>
                  <a:schemeClr val="tx2"/>
                </a:solidFill>
                <a:cs typeface="Times New Roman" pitchFamily="18" charset="0"/>
              </a:rPr>
              <a:t> </a:t>
            </a:r>
            <a:r>
              <a:rPr lang="tr-TR" sz="1700" b="1" dirty="0" smtClean="0">
                <a:solidFill>
                  <a:schemeClr val="tx2"/>
                </a:solidFill>
              </a:rPr>
              <a:t>Tüketici </a:t>
            </a:r>
            <a:r>
              <a:rPr lang="tr-TR" sz="1700" b="1" dirty="0">
                <a:solidFill>
                  <a:schemeClr val="tx2"/>
                </a:solidFill>
              </a:rPr>
              <a:t>talep etmediği halde kredi kullanırken banka tarafından sigorta yaptırılabilir mi? </a:t>
            </a:r>
            <a:r>
              <a:rPr lang="tr-TR" sz="1700" dirty="0" smtClean="0">
                <a:solidFill>
                  <a:schemeClr val="tx2"/>
                </a:solidFill>
              </a:rPr>
              <a:t>Şartlı sigorta yaptırılması halinde tüketicinin hakları nelerdir?</a:t>
            </a:r>
            <a:endParaRPr lang="tr-TR" sz="1700" b="1" dirty="0">
              <a:solidFill>
                <a:schemeClr val="tx2"/>
              </a:solidFill>
            </a:endParaRPr>
          </a:p>
        </p:txBody>
      </p:sp>
      <p:sp>
        <p:nvSpPr>
          <p:cNvPr id="2" name="Slayt Numarası Yer Tutucusu 1"/>
          <p:cNvSpPr>
            <a:spLocks noGrp="1"/>
          </p:cNvSpPr>
          <p:nvPr>
            <p:ph type="sldNum" sz="quarter" idx="10"/>
          </p:nvPr>
        </p:nvSpPr>
        <p:spPr/>
        <p:txBody>
          <a:bodyPr/>
          <a:lstStyle/>
          <a:p>
            <a:pPr>
              <a:defRPr/>
            </a:pPr>
            <a:fld id="{F9D1FC20-E15C-49F7-8A97-D72A6B71BF26}" type="slidenum">
              <a:rPr lang="en-US" altLang="tr-TR" smtClean="0"/>
              <a:pPr>
                <a:defRPr/>
              </a:pPr>
              <a:t>21</a:t>
            </a:fld>
            <a:endParaRPr lang="en-US" altLang="tr-TR"/>
          </a:p>
        </p:txBody>
      </p:sp>
    </p:spTree>
    <p:extLst>
      <p:ext uri="{BB962C8B-B14F-4D97-AF65-F5344CB8AC3E}">
        <p14:creationId xmlns:p14="http://schemas.microsoft.com/office/powerpoint/2010/main" val="174814354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1268760"/>
            <a:ext cx="4536504" cy="2160240"/>
          </a:xfrm>
        </p:spPr>
        <p:txBody>
          <a:bodyPr/>
          <a:lstStyle/>
          <a:p>
            <a:pPr marL="0" algn="just">
              <a:buFont typeface="Wingdings" panose="05000000000000000000" pitchFamily="2" charset="2"/>
              <a:buChar char="v"/>
            </a:pPr>
            <a:r>
              <a:rPr lang="tr-TR" sz="1600" dirty="0" smtClean="0"/>
              <a:t>Sigortalı kredilerde </a:t>
            </a:r>
            <a:r>
              <a:rPr lang="tr-TR" sz="1600" b="1" dirty="0" smtClean="0"/>
              <a:t>daha düşük faiz oran</a:t>
            </a:r>
          </a:p>
          <a:p>
            <a:pPr algn="just">
              <a:buFont typeface="Wingdings" panose="05000000000000000000" pitchFamily="2" charset="2"/>
              <a:buChar char="ü"/>
            </a:pPr>
            <a:endParaRPr lang="tr-TR" sz="1600" dirty="0" smtClean="0"/>
          </a:p>
          <a:p>
            <a:pPr marL="0" algn="just">
              <a:buFont typeface="Wingdings" panose="05000000000000000000" pitchFamily="2" charset="2"/>
              <a:buChar char="v"/>
            </a:pPr>
            <a:r>
              <a:rPr lang="tr-TR" sz="1600" dirty="0" smtClean="0"/>
              <a:t>Söz konusu uygulamalarda, 6502 </a:t>
            </a:r>
            <a:r>
              <a:rPr lang="tr-TR" sz="1600" dirty="0" err="1" smtClean="0"/>
              <a:t>sy</a:t>
            </a:r>
            <a:r>
              <a:rPr lang="tr-TR" sz="1600" dirty="0" smtClean="0"/>
              <a:t>. Kanunun “</a:t>
            </a:r>
            <a:r>
              <a:rPr lang="tr-TR" sz="1600" dirty="0" smtClean="0">
                <a:solidFill>
                  <a:srgbClr val="FF0000"/>
                </a:solidFill>
              </a:rPr>
              <a:t>Satıştan Kaçınma</a:t>
            </a:r>
            <a:r>
              <a:rPr lang="tr-TR" sz="1600" dirty="0" smtClean="0"/>
              <a:t>” ve İlgili Yönetmeliklerde “</a:t>
            </a:r>
            <a:r>
              <a:rPr lang="tr-TR" sz="1600" dirty="0" smtClean="0">
                <a:solidFill>
                  <a:srgbClr val="FF0000"/>
                </a:solidFill>
              </a:rPr>
              <a:t>Sigorta Yaptırılması</a:t>
            </a:r>
            <a:r>
              <a:rPr lang="tr-TR" sz="1600" dirty="0" smtClean="0"/>
              <a:t>” </a:t>
            </a:r>
            <a:r>
              <a:rPr lang="tr-TR" sz="1600" dirty="0" err="1" smtClean="0"/>
              <a:t>na</a:t>
            </a:r>
            <a:r>
              <a:rPr lang="tr-TR" sz="1600" dirty="0" smtClean="0"/>
              <a:t> ilişkin maddelerde yer verilen şartların sağlanması durumunda tüketici hukuku açısından herhangi bir aykırılık olmayacaktır.</a:t>
            </a:r>
          </a:p>
          <a:p>
            <a:pPr algn="just">
              <a:buFont typeface="Wingdings" panose="05000000000000000000" pitchFamily="2" charset="2"/>
              <a:buChar char="ü"/>
            </a:pPr>
            <a:endParaRPr lang="tr-TR" sz="1600" dirty="0" smtClean="0"/>
          </a:p>
        </p:txBody>
      </p:sp>
      <p:sp>
        <p:nvSpPr>
          <p:cNvPr id="5" name="Dikdörtgen 4"/>
          <p:cNvSpPr/>
          <p:nvPr/>
        </p:nvSpPr>
        <p:spPr>
          <a:xfrm>
            <a:off x="1331640" y="3429000"/>
            <a:ext cx="7416824" cy="230832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Wingdings" panose="05000000000000000000" pitchFamily="2" charset="2"/>
              <a:buChar char="ü"/>
            </a:pPr>
            <a:endParaRPr lang="tr-TR" sz="1600" b="0" dirty="0">
              <a:latin typeface="+mn-lt"/>
            </a:endParaRPr>
          </a:p>
          <a:p>
            <a:pPr algn="just"/>
            <a:r>
              <a:rPr lang="tr-TR" sz="1600" b="0" dirty="0" smtClean="0">
                <a:latin typeface="+mn-lt"/>
              </a:rPr>
              <a:t>Bazen </a:t>
            </a:r>
            <a:r>
              <a:rPr lang="tr-TR" sz="1600" b="0" dirty="0">
                <a:latin typeface="+mn-lt"/>
              </a:rPr>
              <a:t>banka ile hayat sigortası yapılmaması konusunda anlaşmaya varılması halinde, bankanın tüketiciden </a:t>
            </a:r>
            <a:r>
              <a:rPr lang="tr-TR" sz="1600" dirty="0">
                <a:latin typeface="+mn-lt"/>
              </a:rPr>
              <a:t>hayat sigortası yapılmasını istemediğine dair tüketici talimatı</a:t>
            </a:r>
            <a:r>
              <a:rPr lang="tr-TR" sz="1600" b="0" dirty="0">
                <a:latin typeface="+mn-lt"/>
              </a:rPr>
              <a:t> aldığı durumlara rastlanmıştır. Bunun sebebi de kredi vadesi dolmadan, kredi kullanan kişinin vefat etmesi halinde kredi borcunu yüklenen varisler tarafından bankaya açılabilecek davalar için önlem almaktır. </a:t>
            </a:r>
            <a:endParaRPr lang="tr-TR" sz="1600" b="0" dirty="0" smtClean="0">
              <a:latin typeface="+mn-lt"/>
            </a:endParaRPr>
          </a:p>
          <a:p>
            <a:pPr algn="just"/>
            <a:r>
              <a:rPr lang="tr-TR" sz="1600" b="0" dirty="0" smtClean="0">
                <a:latin typeface="+mn-lt"/>
              </a:rPr>
              <a:t>(Açılan davalara bir örnek; </a:t>
            </a:r>
            <a:r>
              <a:rPr lang="tr-TR" sz="1600" dirty="0" smtClean="0">
                <a:latin typeface="+mn-lt"/>
              </a:rPr>
              <a:t>Yargıtay </a:t>
            </a:r>
            <a:r>
              <a:rPr lang="tr-TR" altLang="tr-TR" sz="1600" dirty="0" smtClean="0">
                <a:latin typeface="+mn-lt"/>
                <a:cs typeface="Times New Roman" panose="02020603050405020304" pitchFamily="18" charset="0"/>
              </a:rPr>
              <a:t>13</a:t>
            </a:r>
            <a:r>
              <a:rPr lang="tr-TR" altLang="tr-TR" sz="1600" dirty="0">
                <a:latin typeface="+mn-lt"/>
                <a:cs typeface="Times New Roman" panose="02020603050405020304" pitchFamily="18" charset="0"/>
              </a:rPr>
              <a:t>. </a:t>
            </a:r>
            <a:r>
              <a:rPr lang="tr-TR" altLang="tr-TR" sz="1600" dirty="0" smtClean="0">
                <a:latin typeface="+mn-lt"/>
                <a:cs typeface="Times New Roman" panose="02020603050405020304" pitchFamily="18" charset="0"/>
              </a:rPr>
              <a:t>H.D.’</a:t>
            </a:r>
            <a:r>
              <a:rPr lang="tr-TR" altLang="tr-TR" sz="1600" dirty="0" err="1" smtClean="0">
                <a:latin typeface="+mn-lt"/>
                <a:cs typeface="Times New Roman" panose="02020603050405020304" pitchFamily="18" charset="0"/>
              </a:rPr>
              <a:t>nin</a:t>
            </a:r>
            <a:r>
              <a:rPr lang="tr-TR" altLang="tr-TR" sz="1600" dirty="0" smtClean="0">
                <a:latin typeface="+mn-lt"/>
                <a:cs typeface="Times New Roman" panose="02020603050405020304" pitchFamily="18" charset="0"/>
              </a:rPr>
              <a:t> </a:t>
            </a:r>
            <a:r>
              <a:rPr lang="tr-TR" altLang="tr-TR" sz="1600" dirty="0">
                <a:latin typeface="+mn-lt"/>
                <a:cs typeface="Times New Roman" panose="02020603050405020304" pitchFamily="18" charset="0"/>
              </a:rPr>
              <a:t>E. 2016/16750 K. </a:t>
            </a:r>
            <a:r>
              <a:rPr lang="tr-TR" altLang="tr-TR" sz="1600" dirty="0" smtClean="0">
                <a:latin typeface="+mn-lt"/>
                <a:cs typeface="Times New Roman" panose="02020603050405020304" pitchFamily="18" charset="0"/>
              </a:rPr>
              <a:t>2017/3883 sayılı ve   3.4.2017 tarihli kararı</a:t>
            </a:r>
            <a:r>
              <a:rPr lang="tr-TR" altLang="tr-TR" sz="1600" b="0" dirty="0" smtClean="0">
                <a:latin typeface="+mn-lt"/>
                <a:cs typeface="Times New Roman" panose="02020603050405020304" pitchFamily="18" charset="0"/>
              </a:rPr>
              <a:t>)</a:t>
            </a:r>
            <a:endParaRPr lang="tr-TR" altLang="tr-TR" sz="1600" b="0" dirty="0">
              <a:latin typeface="+mn-lt"/>
              <a:cs typeface="Times New Roman" panose="02020603050405020304" pitchFamily="18" charset="0"/>
            </a:endParaRPr>
          </a:p>
          <a:p>
            <a:pPr marL="285750" indent="-285750" algn="just">
              <a:buFont typeface="Wingdings" panose="05000000000000000000" pitchFamily="2" charset="2"/>
              <a:buChar char="ü"/>
            </a:pPr>
            <a:endParaRPr lang="tr-TR" sz="1600" dirty="0">
              <a:latin typeface="+mn-lt"/>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1052736"/>
            <a:ext cx="2088232" cy="1722661"/>
          </a:xfrm>
          <a:prstGeom prst="rect">
            <a:avLst/>
          </a:prstGeom>
        </p:spPr>
      </p:pic>
      <p:sp>
        <p:nvSpPr>
          <p:cNvPr id="6" name="Slayt Numarası Yer Tutucusu 5"/>
          <p:cNvSpPr>
            <a:spLocks noGrp="1"/>
          </p:cNvSpPr>
          <p:nvPr>
            <p:ph type="sldNum" sz="quarter" idx="12"/>
          </p:nvPr>
        </p:nvSpPr>
        <p:spPr/>
        <p:txBody>
          <a:bodyPr/>
          <a:lstStyle/>
          <a:p>
            <a:pPr>
              <a:defRPr/>
            </a:pPr>
            <a:fld id="{D28735E3-BFE6-4B93-962F-BFA7A3E12376}" type="slidenum">
              <a:rPr lang="en-US" altLang="tr-TR" smtClean="0"/>
              <a:pPr>
                <a:defRPr/>
              </a:pPr>
              <a:t>22</a:t>
            </a:fld>
            <a:endParaRPr lang="en-US" altLang="tr-TR"/>
          </a:p>
        </p:txBody>
      </p:sp>
    </p:spTree>
    <p:extLst>
      <p:ext uri="{BB962C8B-B14F-4D97-AF65-F5344CB8AC3E}">
        <p14:creationId xmlns:p14="http://schemas.microsoft.com/office/powerpoint/2010/main" val="176494935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1628800"/>
            <a:ext cx="7416824" cy="3816424"/>
          </a:xfrm>
        </p:spPr>
        <p:txBody>
          <a:bodyPr/>
          <a:lstStyle/>
          <a:p>
            <a:pPr marL="0" indent="0" algn="just">
              <a:buNone/>
            </a:pPr>
            <a:r>
              <a:rPr lang="tr-TR" sz="1600" dirty="0" smtClean="0"/>
              <a:t>Bireysel Kredilerle Bağlantılı Sigortalar Uygulama Esasları Yönetmeliği gereği;</a:t>
            </a:r>
            <a:r>
              <a:rPr lang="tr-TR" altLang="tr-TR" sz="1600" dirty="0" smtClean="0">
                <a:solidFill>
                  <a:srgbClr val="000000"/>
                </a:solidFill>
                <a:cs typeface="Times New Roman" panose="02020603050405020304" pitchFamily="18" charset="0"/>
              </a:rPr>
              <a:t> </a:t>
            </a:r>
          </a:p>
          <a:p>
            <a:pPr marL="0" indent="0" algn="just">
              <a:buNone/>
            </a:pPr>
            <a:endParaRPr lang="tr-TR" altLang="tr-TR" sz="1600" dirty="0">
              <a:solidFill>
                <a:srgbClr val="000000"/>
              </a:solidFill>
              <a:cs typeface="Times New Roman" panose="02020603050405020304" pitchFamily="18" charset="0"/>
            </a:endParaRPr>
          </a:p>
          <a:p>
            <a:pPr marL="0" algn="just">
              <a:buFont typeface="Wingdings" panose="05000000000000000000" pitchFamily="2" charset="2"/>
              <a:buChar char="v"/>
            </a:pPr>
            <a:r>
              <a:rPr lang="tr-TR" altLang="tr-TR" sz="1600" b="1" u="sng" dirty="0" smtClean="0">
                <a:solidFill>
                  <a:srgbClr val="000000"/>
                </a:solidFill>
                <a:cs typeface="Times New Roman" panose="02020603050405020304" pitchFamily="18" charset="0"/>
              </a:rPr>
              <a:t>Tüketici Tarafından mevcut poliçe başlangıcını takiben 1 ay içerisinde;</a:t>
            </a:r>
          </a:p>
          <a:p>
            <a:pPr marL="0" indent="0" algn="just">
              <a:buNone/>
            </a:pPr>
            <a:r>
              <a:rPr lang="tr-TR" altLang="tr-TR" sz="1600" b="1" dirty="0" smtClean="0">
                <a:solidFill>
                  <a:srgbClr val="000000"/>
                </a:solidFill>
                <a:cs typeface="Times New Roman" panose="02020603050405020304" pitchFamily="18" charset="0"/>
              </a:rPr>
              <a:t>	1-</a:t>
            </a:r>
            <a:r>
              <a:rPr lang="tr-TR" altLang="tr-TR" sz="1600" dirty="0" smtClean="0">
                <a:solidFill>
                  <a:srgbClr val="000000"/>
                </a:solidFill>
                <a:cs typeface="Times New Roman" panose="02020603050405020304" pitchFamily="18" charset="0"/>
              </a:rPr>
              <a:t> Kredi </a:t>
            </a:r>
            <a:r>
              <a:rPr lang="tr-TR" altLang="tr-TR" sz="1600" dirty="0" smtClean="0">
                <a:cs typeface="Times New Roman" panose="02020603050405020304" pitchFamily="18" charset="0"/>
              </a:rPr>
              <a:t>teminat tutarı ve süresi ile uyumlu</a:t>
            </a:r>
          </a:p>
          <a:p>
            <a:pPr marL="0" indent="0" algn="just">
              <a:buNone/>
            </a:pPr>
            <a:r>
              <a:rPr lang="tr-TR" altLang="tr-TR" sz="1600" b="1" dirty="0" smtClean="0">
                <a:cs typeface="Times New Roman" panose="02020603050405020304" pitchFamily="18" charset="0"/>
              </a:rPr>
              <a:t>	2</a:t>
            </a:r>
            <a:r>
              <a:rPr lang="tr-TR" altLang="tr-TR" sz="1600" b="1" i="1" dirty="0" smtClean="0">
                <a:cs typeface="Times New Roman" panose="02020603050405020304" pitchFamily="18" charset="0"/>
              </a:rPr>
              <a:t>- </a:t>
            </a:r>
            <a:r>
              <a:rPr lang="tr-TR" altLang="tr-TR" sz="1600" dirty="0" smtClean="0">
                <a:cs typeface="Times New Roman" panose="02020603050405020304" pitchFamily="18" charset="0"/>
              </a:rPr>
              <a:t>Dain-i</a:t>
            </a:r>
            <a:r>
              <a:rPr lang="tr-TR" altLang="tr-TR" sz="1600" dirty="0">
                <a:cs typeface="Times New Roman" panose="02020603050405020304" pitchFamily="18" charset="0"/>
              </a:rPr>
              <a:t> </a:t>
            </a:r>
            <a:r>
              <a:rPr lang="tr-TR" altLang="tr-TR" sz="1600" dirty="0" err="1" smtClean="0">
                <a:cs typeface="Times New Roman" panose="02020603050405020304" pitchFamily="18" charset="0"/>
              </a:rPr>
              <a:t>mürtehinin</a:t>
            </a:r>
            <a:r>
              <a:rPr lang="tr-TR" altLang="tr-TR" sz="1600" dirty="0">
                <a:cs typeface="Times New Roman" panose="02020603050405020304" pitchFamily="18" charset="0"/>
              </a:rPr>
              <a:t> kredi kuruluşu </a:t>
            </a:r>
            <a:r>
              <a:rPr lang="tr-TR" altLang="tr-TR" sz="1600" dirty="0" smtClean="0">
                <a:cs typeface="Times New Roman" panose="02020603050405020304" pitchFamily="18" charset="0"/>
              </a:rPr>
              <a:t>olduğu</a:t>
            </a:r>
          </a:p>
          <a:p>
            <a:pPr marL="0" indent="0" algn="just">
              <a:buNone/>
            </a:pPr>
            <a:r>
              <a:rPr lang="tr-TR" altLang="tr-TR" sz="1600" dirty="0" smtClean="0">
                <a:solidFill>
                  <a:srgbClr val="000000"/>
                </a:solidFill>
                <a:cs typeface="Times New Roman" panose="02020603050405020304" pitchFamily="18" charset="0"/>
              </a:rPr>
              <a:t>yeni poliçe ibraz etmesi halinde </a:t>
            </a:r>
            <a:r>
              <a:rPr lang="tr-TR" altLang="tr-TR" sz="1600" b="1" dirty="0" smtClean="0">
                <a:solidFill>
                  <a:srgbClr val="000000"/>
                </a:solidFill>
                <a:cs typeface="Times New Roman" panose="02020603050405020304" pitchFamily="18" charset="0"/>
              </a:rPr>
              <a:t>kredi veren mevcut poliçeyi yenilenmesi  gerekir</a:t>
            </a:r>
            <a:r>
              <a:rPr lang="tr-TR" altLang="tr-TR" sz="1600" dirty="0" smtClean="0">
                <a:solidFill>
                  <a:srgbClr val="000000"/>
                </a:solidFill>
                <a:cs typeface="Times New Roman" panose="02020603050405020304" pitchFamily="18" charset="0"/>
              </a:rPr>
              <a:t>.</a:t>
            </a:r>
          </a:p>
          <a:p>
            <a:pPr marL="0" indent="0" algn="just">
              <a:buNone/>
            </a:pPr>
            <a:endParaRPr lang="tr-TR" sz="1600" dirty="0"/>
          </a:p>
          <a:p>
            <a:pPr algn="just">
              <a:buFont typeface="Wingdings" panose="05000000000000000000" pitchFamily="2" charset="2"/>
              <a:buChar char="v"/>
            </a:pPr>
            <a:r>
              <a:rPr lang="tr-TR" sz="1600" dirty="0"/>
              <a:t>S</a:t>
            </a:r>
            <a:r>
              <a:rPr lang="tr-TR" sz="1600" dirty="0" smtClean="0"/>
              <a:t>igorta </a:t>
            </a:r>
            <a:r>
              <a:rPr lang="tr-TR" sz="1600" dirty="0"/>
              <a:t>şirketini seçme hakkı sınırlandırılamaz. </a:t>
            </a:r>
            <a:endParaRPr lang="tr-TR" sz="1600" dirty="0" smtClean="0"/>
          </a:p>
          <a:p>
            <a:pPr algn="just">
              <a:buFont typeface="Wingdings" panose="05000000000000000000" pitchFamily="2" charset="2"/>
              <a:buChar char="v"/>
            </a:pPr>
            <a:endParaRPr lang="tr-TR" sz="1600" dirty="0"/>
          </a:p>
          <a:p>
            <a:pPr algn="just">
              <a:buFont typeface="Wingdings" panose="05000000000000000000" pitchFamily="2" charset="2"/>
              <a:buChar char="v"/>
            </a:pPr>
            <a:r>
              <a:rPr lang="tr-TR" sz="1600" dirty="0" smtClean="0"/>
              <a:t>Sigortanın</a:t>
            </a:r>
            <a:r>
              <a:rPr lang="tr-TR" sz="1600" b="1" dirty="0" smtClean="0"/>
              <a:t> </a:t>
            </a:r>
            <a:r>
              <a:rPr lang="tr-TR" sz="1600" b="1" u="sng" dirty="0">
                <a:solidFill>
                  <a:srgbClr val="FF0000"/>
                </a:solidFill>
              </a:rPr>
              <a:t>belirli bir sigorta şirketine yaptırılmasına </a:t>
            </a:r>
            <a:r>
              <a:rPr lang="tr-TR" sz="1600" b="1" u="sng" dirty="0" smtClean="0">
                <a:solidFill>
                  <a:srgbClr val="FF0000"/>
                </a:solidFill>
              </a:rPr>
              <a:t>ilişkin sözleşmeye konan </a:t>
            </a:r>
            <a:r>
              <a:rPr lang="tr-TR" sz="1600" b="1" u="sng" dirty="0">
                <a:solidFill>
                  <a:srgbClr val="FF0000"/>
                </a:solidFill>
              </a:rPr>
              <a:t>her türlü şart </a:t>
            </a:r>
            <a:r>
              <a:rPr lang="tr-TR" sz="1600" b="1" u="sng" dirty="0" smtClean="0">
                <a:solidFill>
                  <a:srgbClr val="FF0000"/>
                </a:solidFill>
              </a:rPr>
              <a:t>hükümsüzdür</a:t>
            </a:r>
            <a:r>
              <a:rPr lang="tr-TR" sz="1600" u="sng" dirty="0" smtClean="0">
                <a:solidFill>
                  <a:srgbClr val="FF0000"/>
                </a:solidFill>
              </a:rPr>
              <a:t>.</a:t>
            </a:r>
            <a:r>
              <a:rPr lang="tr-TR" sz="1600" u="sng" dirty="0" smtClean="0"/>
              <a:t> (tüketicinin yazılı kabulü dışında)</a:t>
            </a:r>
            <a:endParaRPr lang="tr-TR" sz="1600" dirty="0"/>
          </a:p>
          <a:p>
            <a:pPr algn="just">
              <a:buFont typeface="Wingdings" panose="05000000000000000000" pitchFamily="2" charset="2"/>
              <a:buChar char="v"/>
            </a:pPr>
            <a:endParaRPr lang="tr-TR" sz="1600" dirty="0" smtClean="0"/>
          </a:p>
          <a:p>
            <a:pPr marL="0" indent="0" algn="just">
              <a:buNone/>
            </a:pPr>
            <a:endParaRPr lang="tr-TR" sz="1600" dirty="0"/>
          </a:p>
        </p:txBody>
      </p:sp>
      <p:sp>
        <p:nvSpPr>
          <p:cNvPr id="5" name="Metin kutusu 4"/>
          <p:cNvSpPr txBox="1"/>
          <p:nvPr/>
        </p:nvSpPr>
        <p:spPr>
          <a:xfrm>
            <a:off x="1331640" y="548680"/>
            <a:ext cx="7416824" cy="87716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cs typeface="Times New Roman" pitchFamily="18" charset="0"/>
              </a:rPr>
              <a:t>15)</a:t>
            </a:r>
            <a:r>
              <a:rPr lang="tr-TR" sz="1700" b="1" dirty="0" smtClean="0">
                <a:solidFill>
                  <a:schemeClr val="tx2"/>
                </a:solidFill>
                <a:cs typeface="Times New Roman" pitchFamily="18" charset="0"/>
              </a:rPr>
              <a:t> </a:t>
            </a:r>
            <a:r>
              <a:rPr lang="tr-TR" sz="1700" b="1" dirty="0" smtClean="0">
                <a:solidFill>
                  <a:schemeClr val="tx2"/>
                </a:solidFill>
              </a:rPr>
              <a:t>Kredi </a:t>
            </a:r>
            <a:r>
              <a:rPr lang="tr-TR" sz="1700" b="1" dirty="0">
                <a:solidFill>
                  <a:schemeClr val="tx2"/>
                </a:solidFill>
              </a:rPr>
              <a:t>veren kuruluşlar, </a:t>
            </a:r>
            <a:r>
              <a:rPr lang="tr-TR" sz="1700" b="1" dirty="0" smtClean="0">
                <a:solidFill>
                  <a:schemeClr val="tx2"/>
                </a:solidFill>
              </a:rPr>
              <a:t>kendi </a:t>
            </a:r>
            <a:r>
              <a:rPr lang="tr-TR" sz="1700" b="1" dirty="0">
                <a:solidFill>
                  <a:schemeClr val="tx2"/>
                </a:solidFill>
              </a:rPr>
              <a:t>istediği şirketler dışında yapılan sigortayı kabul </a:t>
            </a:r>
            <a:r>
              <a:rPr lang="tr-TR" sz="1700" b="1" dirty="0" smtClean="0">
                <a:solidFill>
                  <a:schemeClr val="tx2"/>
                </a:solidFill>
              </a:rPr>
              <a:t>etmemektedir. Bu durumda tüketiciler </a:t>
            </a:r>
            <a:r>
              <a:rPr lang="tr-TR" sz="1700" b="1" dirty="0">
                <a:solidFill>
                  <a:schemeClr val="tx2"/>
                </a:solidFill>
              </a:rPr>
              <a:t>daha sonraki zamanda haksız şart iddia ederek sigorta bedelleri için talepte bulunabilir mi?</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13" y="5087338"/>
            <a:ext cx="2968463" cy="1770662"/>
          </a:xfrm>
          <a:prstGeom prst="rect">
            <a:avLst/>
          </a:prstGeom>
          <a:effectLst>
            <a:softEdge rad="127000"/>
          </a:effectLst>
        </p:spPr>
      </p:pic>
      <p:sp>
        <p:nvSpPr>
          <p:cNvPr id="6" name="Slayt Numarası Yer Tutucusu 5"/>
          <p:cNvSpPr>
            <a:spLocks noGrp="1"/>
          </p:cNvSpPr>
          <p:nvPr>
            <p:ph type="sldNum" sz="quarter" idx="12"/>
          </p:nvPr>
        </p:nvSpPr>
        <p:spPr/>
        <p:txBody>
          <a:bodyPr/>
          <a:lstStyle/>
          <a:p>
            <a:pPr>
              <a:defRPr/>
            </a:pPr>
            <a:fld id="{D28735E3-BFE6-4B93-962F-BFA7A3E12376}" type="slidenum">
              <a:rPr lang="en-US" altLang="tr-TR" smtClean="0"/>
              <a:pPr>
                <a:defRPr/>
              </a:pPr>
              <a:t>23</a:t>
            </a:fld>
            <a:endParaRPr lang="en-US" altLang="tr-TR"/>
          </a:p>
        </p:txBody>
      </p:sp>
    </p:spTree>
    <p:extLst>
      <p:ext uri="{BB962C8B-B14F-4D97-AF65-F5344CB8AC3E}">
        <p14:creationId xmlns:p14="http://schemas.microsoft.com/office/powerpoint/2010/main" val="295333840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31640" y="548680"/>
            <a:ext cx="7416824" cy="87716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cs typeface="Times New Roman" pitchFamily="18" charset="0"/>
              </a:rPr>
              <a:t>16)</a:t>
            </a:r>
            <a:r>
              <a:rPr lang="tr-TR" sz="1700" dirty="0" smtClean="0">
                <a:solidFill>
                  <a:schemeClr val="tx2"/>
                </a:solidFill>
              </a:rPr>
              <a:t> </a:t>
            </a:r>
            <a:r>
              <a:rPr lang="tr-TR" sz="1700" dirty="0">
                <a:solidFill>
                  <a:schemeClr val="tx2"/>
                </a:solidFill>
              </a:rPr>
              <a:t>Devam eden kredi için herhangi bir süre içinde sigorta iptal edilerek </a:t>
            </a:r>
            <a:r>
              <a:rPr lang="tr-TR" sz="1700" dirty="0" smtClean="0">
                <a:solidFill>
                  <a:schemeClr val="tx2"/>
                </a:solidFill>
              </a:rPr>
              <a:t>ödenen </a:t>
            </a:r>
            <a:r>
              <a:rPr lang="tr-TR" sz="1700" dirty="0">
                <a:solidFill>
                  <a:schemeClr val="tx2"/>
                </a:solidFill>
              </a:rPr>
              <a:t>sigorta ücretlerinin </a:t>
            </a:r>
            <a:r>
              <a:rPr lang="tr-TR" sz="1700" dirty="0" smtClean="0">
                <a:solidFill>
                  <a:schemeClr val="tx2"/>
                </a:solidFill>
              </a:rPr>
              <a:t>iadesi istenebilir </a:t>
            </a:r>
            <a:r>
              <a:rPr lang="tr-TR" sz="1700" dirty="0">
                <a:solidFill>
                  <a:schemeClr val="tx2"/>
                </a:solidFill>
              </a:rPr>
              <a:t>mi/hizmet alınmayan </a:t>
            </a:r>
            <a:r>
              <a:rPr lang="tr-TR" sz="1700" dirty="0" smtClean="0">
                <a:solidFill>
                  <a:schemeClr val="tx2"/>
                </a:solidFill>
              </a:rPr>
              <a:t>döneme </a:t>
            </a:r>
            <a:r>
              <a:rPr lang="tr-TR" sz="1700" dirty="0">
                <a:solidFill>
                  <a:schemeClr val="tx2"/>
                </a:solidFill>
              </a:rPr>
              <a:t>ait bedel </a:t>
            </a:r>
            <a:r>
              <a:rPr lang="tr-TR" sz="1700" dirty="0" smtClean="0">
                <a:solidFill>
                  <a:schemeClr val="tx2"/>
                </a:solidFill>
              </a:rPr>
              <a:t>iadesi mümkün mü?</a:t>
            </a:r>
            <a:endParaRPr lang="tr-TR" sz="1700" b="1" dirty="0">
              <a:solidFill>
                <a:schemeClr val="tx2"/>
              </a:solidFill>
            </a:endParaRPr>
          </a:p>
        </p:txBody>
      </p:sp>
      <p:sp>
        <p:nvSpPr>
          <p:cNvPr id="7" name="İçerik Yer Tutucusu 2"/>
          <p:cNvSpPr>
            <a:spLocks noGrp="1"/>
          </p:cNvSpPr>
          <p:nvPr>
            <p:ph idx="1"/>
          </p:nvPr>
        </p:nvSpPr>
        <p:spPr>
          <a:xfrm>
            <a:off x="1331641" y="1628801"/>
            <a:ext cx="7416824" cy="4727550"/>
          </a:xfrm>
        </p:spPr>
        <p:txBody>
          <a:bodyPr/>
          <a:lstStyle/>
          <a:p>
            <a:pPr marL="0" indent="0" algn="just">
              <a:buNone/>
            </a:pPr>
            <a:endParaRPr lang="tr-TR" sz="1600" dirty="0"/>
          </a:p>
          <a:p>
            <a:pPr marL="0" algn="just">
              <a:buFont typeface="Wingdings" panose="05000000000000000000" pitchFamily="2" charset="2"/>
              <a:buChar char="v"/>
            </a:pPr>
            <a:r>
              <a:rPr lang="tr-TR" sz="1600" dirty="0" smtClean="0"/>
              <a:t>İptali durumunda, sigorta mevzuatı çerçevesinde </a:t>
            </a:r>
            <a:r>
              <a:rPr lang="tr-TR" sz="1600" dirty="0" smtClean="0">
                <a:solidFill>
                  <a:srgbClr val="FF0000"/>
                </a:solidFill>
              </a:rPr>
              <a:t>hizmet alınmayan döneme ait bedel iadesi </a:t>
            </a:r>
            <a:r>
              <a:rPr lang="tr-TR" sz="1600" dirty="0" smtClean="0"/>
              <a:t>yapılması gerekir.</a:t>
            </a:r>
          </a:p>
          <a:p>
            <a:pPr marL="0" algn="just">
              <a:buFont typeface="Wingdings" panose="05000000000000000000" pitchFamily="2" charset="2"/>
              <a:buChar char="v"/>
            </a:pPr>
            <a:r>
              <a:rPr lang="tr-TR" sz="1600" dirty="0" smtClean="0"/>
              <a:t>Geriye dönük iade talebi ise </a:t>
            </a:r>
            <a:r>
              <a:rPr lang="tr-TR" sz="1600" dirty="0" smtClean="0">
                <a:solidFill>
                  <a:srgbClr val="FF0000"/>
                </a:solidFill>
              </a:rPr>
              <a:t>iyi niyet kurallarına </a:t>
            </a:r>
            <a:r>
              <a:rPr lang="tr-TR" sz="1600" dirty="0" smtClean="0"/>
              <a:t>aykırı</a:t>
            </a:r>
          </a:p>
          <a:p>
            <a:pPr algn="just">
              <a:buFont typeface="Wingdings" panose="05000000000000000000" pitchFamily="2" charset="2"/>
              <a:buChar char="v"/>
            </a:pPr>
            <a:endParaRPr lang="tr-TR" sz="1600" dirty="0"/>
          </a:p>
          <a:p>
            <a:pPr marL="0" algn="just">
              <a:buFont typeface="Wingdings" panose="05000000000000000000" pitchFamily="2" charset="2"/>
              <a:buChar char="v"/>
            </a:pPr>
            <a:r>
              <a:rPr lang="tr-TR" sz="1600" dirty="0">
                <a:solidFill>
                  <a:srgbClr val="1F497D">
                    <a:lumMod val="50000"/>
                  </a:srgbClr>
                </a:solidFill>
              </a:rPr>
              <a:t>Yargıtay </a:t>
            </a:r>
            <a:r>
              <a:rPr lang="fi-FI" sz="1600" dirty="0">
                <a:solidFill>
                  <a:srgbClr val="1F497D">
                    <a:lumMod val="50000"/>
                  </a:srgbClr>
                </a:solidFill>
              </a:rPr>
              <a:t>13. Hukuk Dairesi</a:t>
            </a:r>
            <a:r>
              <a:rPr lang="tr-TR" sz="1600" dirty="0">
                <a:solidFill>
                  <a:srgbClr val="1F497D">
                    <a:lumMod val="50000"/>
                  </a:srgbClr>
                </a:solidFill>
              </a:rPr>
              <a:t>’</a:t>
            </a:r>
            <a:r>
              <a:rPr lang="tr-TR" sz="1600" dirty="0" err="1">
                <a:solidFill>
                  <a:srgbClr val="1F497D">
                    <a:lumMod val="50000"/>
                  </a:srgbClr>
                </a:solidFill>
              </a:rPr>
              <a:t>nin</a:t>
            </a:r>
            <a:r>
              <a:rPr lang="fi-FI" sz="1600" dirty="0">
                <a:solidFill>
                  <a:srgbClr val="1F497D">
                    <a:lumMod val="50000"/>
                  </a:srgbClr>
                </a:solidFill>
              </a:rPr>
              <a:t> E.2012/8986</a:t>
            </a:r>
            <a:r>
              <a:rPr lang="tr-TR" sz="1600" dirty="0">
                <a:solidFill>
                  <a:srgbClr val="1F497D">
                    <a:lumMod val="50000"/>
                  </a:srgbClr>
                </a:solidFill>
              </a:rPr>
              <a:t> </a:t>
            </a:r>
            <a:r>
              <a:rPr lang="fi-FI" sz="1600" dirty="0">
                <a:solidFill>
                  <a:srgbClr val="1F497D">
                    <a:lumMod val="50000"/>
                  </a:srgbClr>
                </a:solidFill>
              </a:rPr>
              <a:t>K.2012/16407 </a:t>
            </a:r>
            <a:r>
              <a:rPr lang="tr-TR" sz="1600" dirty="0">
                <a:solidFill>
                  <a:srgbClr val="1F497D">
                    <a:lumMod val="50000"/>
                  </a:srgbClr>
                </a:solidFill>
              </a:rPr>
              <a:t>sayılı ve</a:t>
            </a:r>
            <a:r>
              <a:rPr lang="fi-FI" sz="1600" dirty="0">
                <a:solidFill>
                  <a:srgbClr val="1F497D">
                    <a:lumMod val="50000"/>
                  </a:srgbClr>
                </a:solidFill>
              </a:rPr>
              <a:t>  04.07.2012</a:t>
            </a:r>
            <a:r>
              <a:rPr lang="tr-TR" sz="1600" dirty="0">
                <a:solidFill>
                  <a:srgbClr val="1F497D">
                    <a:lumMod val="50000"/>
                  </a:srgbClr>
                </a:solidFill>
              </a:rPr>
              <a:t> tarihli kararında;</a:t>
            </a:r>
            <a:r>
              <a:rPr lang="fi-FI" sz="1600" dirty="0">
                <a:solidFill>
                  <a:srgbClr val="1F497D">
                    <a:lumMod val="50000"/>
                  </a:srgbClr>
                </a:solidFill>
              </a:rPr>
              <a:t> </a:t>
            </a:r>
            <a:endParaRPr lang="tr-TR" sz="1600" dirty="0">
              <a:solidFill>
                <a:srgbClr val="1F497D">
                  <a:lumMod val="50000"/>
                </a:srgbClr>
              </a:solidFill>
            </a:endParaRPr>
          </a:p>
          <a:p>
            <a:pPr marL="0" indent="0" algn="just">
              <a:buNone/>
            </a:pPr>
            <a:endParaRPr lang="tr-TR" sz="1600" dirty="0">
              <a:solidFill>
                <a:srgbClr val="1F497D">
                  <a:lumMod val="50000"/>
                </a:srgbClr>
              </a:solidFill>
            </a:endParaRPr>
          </a:p>
          <a:p>
            <a:pPr marL="0" lvl="0" indent="0" algn="just">
              <a:buNone/>
            </a:pPr>
            <a:r>
              <a:rPr lang="tr-TR" sz="1600" dirty="0">
                <a:solidFill>
                  <a:srgbClr val="1F497D">
                    <a:lumMod val="50000"/>
                  </a:srgbClr>
                </a:solidFill>
              </a:rPr>
              <a:t> </a:t>
            </a:r>
            <a:r>
              <a:rPr lang="tr-TR" sz="1600" i="1" dirty="0">
                <a:solidFill>
                  <a:srgbClr val="1F497D">
                    <a:lumMod val="50000"/>
                  </a:srgbClr>
                </a:solidFill>
              </a:rPr>
              <a:t>«Davacıyla davalı banka arasında imzalanan 5.10.2009 ve 2.4.2010 tarihli sözleşmelerin altına el yazıları ile "Talep ettiğim krediye dair hayat sigortasının bankanız aracılığıyla yapılmasını talep ederim." yazısının yazılıp davacı tarafından imzalandığı anlaşılmaktadır. Hal böyle olunca davacının talebinin kabulüne karar verilmesi, taraflar arasındaki sözleşme ile hak ve menfaatler dengesini bozar nitelikte olup T.M.K.2. maddesinde açıklanan </a:t>
            </a:r>
            <a:r>
              <a:rPr lang="tr-TR" sz="1600" i="1" dirty="0">
                <a:solidFill>
                  <a:srgbClr val="FF0000"/>
                </a:solidFill>
              </a:rPr>
              <a:t>iyi niyet kurallarına aykırılık teşkil edeceği</a:t>
            </a:r>
            <a:r>
              <a:rPr lang="tr-TR" sz="1600" i="1" dirty="0">
                <a:solidFill>
                  <a:srgbClr val="1F497D">
                    <a:lumMod val="50000"/>
                  </a:srgbClr>
                </a:solidFill>
              </a:rPr>
              <a:t>nden bozmayı gerektirir»  </a:t>
            </a:r>
            <a:r>
              <a:rPr lang="tr-TR" sz="1600" dirty="0">
                <a:solidFill>
                  <a:srgbClr val="1F497D">
                    <a:lumMod val="50000"/>
                  </a:srgbClr>
                </a:solidFill>
              </a:rPr>
              <a:t>denilmektedir. </a:t>
            </a:r>
            <a:endParaRPr lang="tr-TR" sz="1600" dirty="0"/>
          </a:p>
          <a:p>
            <a:pPr algn="just">
              <a:buFont typeface="Wingdings" panose="05000000000000000000" pitchFamily="2" charset="2"/>
              <a:buChar char="v"/>
            </a:pPr>
            <a:endParaRPr lang="tr-TR" sz="1600" dirty="0" smtClean="0"/>
          </a:p>
        </p:txBody>
      </p:sp>
      <p:sp>
        <p:nvSpPr>
          <p:cNvPr id="3" name="Slayt Numarası Yer Tutucusu 2"/>
          <p:cNvSpPr>
            <a:spLocks noGrp="1"/>
          </p:cNvSpPr>
          <p:nvPr>
            <p:ph type="sldNum" sz="quarter" idx="12"/>
          </p:nvPr>
        </p:nvSpPr>
        <p:spPr/>
        <p:txBody>
          <a:bodyPr/>
          <a:lstStyle/>
          <a:p>
            <a:pPr>
              <a:defRPr/>
            </a:pPr>
            <a:fld id="{D28735E3-BFE6-4B93-962F-BFA7A3E12376}" type="slidenum">
              <a:rPr lang="en-US" altLang="tr-TR" smtClean="0"/>
              <a:pPr>
                <a:defRPr/>
              </a:pPr>
              <a:t>24</a:t>
            </a:fld>
            <a:endParaRPr lang="en-US" altLang="tr-TR"/>
          </a:p>
        </p:txBody>
      </p:sp>
    </p:spTree>
    <p:extLst>
      <p:ext uri="{BB962C8B-B14F-4D97-AF65-F5344CB8AC3E}">
        <p14:creationId xmlns:p14="http://schemas.microsoft.com/office/powerpoint/2010/main" val="121081330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15743" y="1772816"/>
            <a:ext cx="7488833" cy="1512168"/>
          </a:xfrm>
        </p:spPr>
        <p:txBody>
          <a:bodyPr/>
          <a:lstStyle/>
          <a:p>
            <a:pPr marL="0" algn="just">
              <a:buFont typeface="Wingdings" panose="05000000000000000000" pitchFamily="2" charset="2"/>
              <a:buChar char="v"/>
            </a:pPr>
            <a:r>
              <a:rPr lang="tr-TR" sz="1600" dirty="0" smtClean="0"/>
              <a:t>Kredi bağlantılı yapılan sigortalarda  kredinin </a:t>
            </a:r>
            <a:r>
              <a:rPr lang="tr-TR" sz="1600" b="1" dirty="0" smtClean="0">
                <a:solidFill>
                  <a:srgbClr val="FF0000"/>
                </a:solidFill>
              </a:rPr>
              <a:t>erken kapatılması </a:t>
            </a:r>
            <a:r>
              <a:rPr lang="tr-TR" sz="1600" dirty="0" smtClean="0"/>
              <a:t>halinde sigorta teminatı açısından sonlandırmaya ilişkin bir dilekçeyle sigorta </a:t>
            </a:r>
            <a:r>
              <a:rPr lang="tr-TR" sz="1600" dirty="0"/>
              <a:t>sözleşmesi </a:t>
            </a:r>
            <a:r>
              <a:rPr lang="tr-TR" sz="1600" dirty="0" smtClean="0"/>
              <a:t>sonlandırılarak </a:t>
            </a:r>
            <a:r>
              <a:rPr lang="tr-TR" altLang="tr-TR" sz="1600" dirty="0">
                <a:solidFill>
                  <a:srgbClr val="FF0000"/>
                </a:solidFill>
              </a:rPr>
              <a:t>bakiye kalan süre için </a:t>
            </a:r>
            <a:r>
              <a:rPr lang="tr-TR" altLang="tr-TR" sz="1600" dirty="0" smtClean="0">
                <a:solidFill>
                  <a:srgbClr val="FF0000"/>
                </a:solidFill>
              </a:rPr>
              <a:t>sigorta </a:t>
            </a:r>
            <a:r>
              <a:rPr lang="tr-TR" altLang="tr-TR" sz="1600" dirty="0">
                <a:solidFill>
                  <a:srgbClr val="FF0000"/>
                </a:solidFill>
              </a:rPr>
              <a:t>priminden kalan </a:t>
            </a:r>
            <a:r>
              <a:rPr lang="tr-TR" altLang="tr-TR" sz="1600" dirty="0" smtClean="0">
                <a:solidFill>
                  <a:srgbClr val="FF0000"/>
                </a:solidFill>
              </a:rPr>
              <a:t>miktarın iadesi talep edilebilir.</a:t>
            </a:r>
            <a:r>
              <a:rPr lang="tr-TR" sz="1600" dirty="0"/>
              <a:t> </a:t>
            </a:r>
            <a:r>
              <a:rPr lang="tr-TR" sz="1600" dirty="0" smtClean="0"/>
              <a:t>Bu durumda riskin devam ettiği gün hesaplanır, </a:t>
            </a:r>
            <a:r>
              <a:rPr lang="tr-TR" sz="1600" b="1" u="sng" dirty="0" smtClean="0">
                <a:solidFill>
                  <a:srgbClr val="FF0000"/>
                </a:solidFill>
              </a:rPr>
              <a:t>fazladan kalan gün sayısı kadar tutar iade edilir</a:t>
            </a:r>
            <a:r>
              <a:rPr lang="tr-TR" sz="1600" b="1" dirty="0" smtClean="0"/>
              <a:t>.</a:t>
            </a:r>
            <a:r>
              <a:rPr lang="tr-TR" sz="1600" b="1" dirty="0"/>
              <a:t> </a:t>
            </a:r>
            <a:endParaRPr lang="tr-TR" altLang="tr-TR" sz="1600" b="1" dirty="0" smtClean="0">
              <a:solidFill>
                <a:srgbClr val="FF0000"/>
              </a:solidFill>
            </a:endParaRPr>
          </a:p>
          <a:p>
            <a:pPr algn="just"/>
            <a:endParaRPr lang="tr-TR" altLang="tr-TR" sz="1600" dirty="0" smtClean="0"/>
          </a:p>
          <a:p>
            <a:pPr algn="just"/>
            <a:endParaRPr lang="tr-TR" altLang="tr-TR" sz="1600" dirty="0" smtClean="0"/>
          </a:p>
          <a:p>
            <a:pPr algn="just"/>
            <a:endParaRPr lang="tr-TR" altLang="tr-TR" sz="1600" dirty="0"/>
          </a:p>
          <a:p>
            <a:pPr algn="just"/>
            <a:endParaRPr lang="tr-TR" altLang="tr-TR" sz="1600" dirty="0" smtClean="0"/>
          </a:p>
          <a:p>
            <a:pPr algn="just"/>
            <a:endParaRPr lang="tr-TR" sz="1600" dirty="0" smtClean="0">
              <a:solidFill>
                <a:srgbClr val="000000"/>
              </a:solidFill>
              <a:latin typeface="Times New Roman" panose="02020603050405020304" pitchFamily="18" charset="0"/>
            </a:endParaRPr>
          </a:p>
        </p:txBody>
      </p:sp>
      <p:sp>
        <p:nvSpPr>
          <p:cNvPr id="6" name="Metin kutusu 5"/>
          <p:cNvSpPr txBox="1"/>
          <p:nvPr/>
        </p:nvSpPr>
        <p:spPr>
          <a:xfrm>
            <a:off x="1331640" y="548680"/>
            <a:ext cx="7416824" cy="87716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rPr>
              <a:t>17) </a:t>
            </a:r>
            <a:r>
              <a:rPr lang="tr-TR" sz="1700" b="1" dirty="0" smtClean="0">
                <a:solidFill>
                  <a:schemeClr val="tx2"/>
                </a:solidFill>
              </a:rPr>
              <a:t>Bankaların </a:t>
            </a:r>
            <a:r>
              <a:rPr lang="tr-TR" sz="1700" b="1" dirty="0">
                <a:solidFill>
                  <a:schemeClr val="tx2"/>
                </a:solidFill>
              </a:rPr>
              <a:t>kredi kullanım esnasında </a:t>
            </a:r>
            <a:r>
              <a:rPr lang="tr-TR" sz="1700" b="1" dirty="0" smtClean="0">
                <a:solidFill>
                  <a:schemeClr val="tx2"/>
                </a:solidFill>
              </a:rPr>
              <a:t>peşin </a:t>
            </a:r>
            <a:r>
              <a:rPr lang="tr-TR" sz="1700" b="1" dirty="0">
                <a:solidFill>
                  <a:schemeClr val="tx2"/>
                </a:solidFill>
              </a:rPr>
              <a:t>olarak alınan hayat sigortasının kredinin 2. veya 3. yılında kapatılmasından sonra </a:t>
            </a:r>
            <a:r>
              <a:rPr lang="tr-TR" sz="1700" b="1" dirty="0" smtClean="0">
                <a:solidFill>
                  <a:schemeClr val="tx2"/>
                </a:solidFill>
              </a:rPr>
              <a:t>geri kalan döneme ait primler iade edilebilir </a:t>
            </a:r>
            <a:r>
              <a:rPr lang="tr-TR" sz="1700" b="1" dirty="0">
                <a:solidFill>
                  <a:schemeClr val="tx2"/>
                </a:solidFill>
              </a:rPr>
              <a:t>mi?</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5473" y="4483846"/>
            <a:ext cx="2664804" cy="1800200"/>
          </a:xfrm>
          <a:prstGeom prst="rect">
            <a:avLst/>
          </a:prstGeom>
        </p:spPr>
      </p:pic>
      <p:sp>
        <p:nvSpPr>
          <p:cNvPr id="5" name="Metin kutusu 4"/>
          <p:cNvSpPr txBox="1"/>
          <p:nvPr/>
        </p:nvSpPr>
        <p:spPr>
          <a:xfrm>
            <a:off x="1331640" y="3485326"/>
            <a:ext cx="4392488" cy="1815882"/>
          </a:xfrm>
          <a:prstGeom prst="rect">
            <a:avLst/>
          </a:prstGeom>
          <a:noFill/>
        </p:spPr>
        <p:txBody>
          <a:bodyPr wrap="square" rtlCol="0">
            <a:spAutoFit/>
          </a:bodyPr>
          <a:lstStyle/>
          <a:p>
            <a:pPr lvl="0" indent="-285750" algn="just">
              <a:buFont typeface="Wingdings" panose="05000000000000000000" pitchFamily="2" charset="2"/>
              <a:buChar char="v"/>
            </a:pPr>
            <a:r>
              <a:rPr lang="tr-TR" sz="1600" b="0" u="sng" dirty="0">
                <a:solidFill>
                  <a:prstClr val="black"/>
                </a:solidFill>
                <a:latin typeface="+mn-lt"/>
              </a:rPr>
              <a:t>Kredi borç yapısında değişiklik olması </a:t>
            </a:r>
            <a:r>
              <a:rPr lang="tr-TR" sz="1600" b="0" u="sng" dirty="0" smtClean="0">
                <a:solidFill>
                  <a:prstClr val="black"/>
                </a:solidFill>
                <a:latin typeface="+mn-lt"/>
              </a:rPr>
              <a:t>veya kredinin erken ödenmesi halinde;</a:t>
            </a:r>
            <a:r>
              <a:rPr lang="tr-TR" sz="1600" b="0" dirty="0">
                <a:solidFill>
                  <a:prstClr val="black"/>
                </a:solidFill>
                <a:latin typeface="+mn-lt"/>
              </a:rPr>
              <a:t> tüketicinin kredi veren tarafından ayrıca </a:t>
            </a:r>
            <a:r>
              <a:rPr lang="tr-TR" sz="1600" b="0" dirty="0">
                <a:solidFill>
                  <a:srgbClr val="FF0000"/>
                </a:solidFill>
                <a:latin typeface="+mn-lt"/>
              </a:rPr>
              <a:t>bilgilendirilmesi ve açık onayının alınması koşuluyla </a:t>
            </a:r>
            <a:endParaRPr lang="tr-TR" sz="1600" b="0" u="sng" dirty="0" smtClean="0">
              <a:solidFill>
                <a:prstClr val="black"/>
              </a:solidFill>
              <a:latin typeface="+mn-lt"/>
            </a:endParaRPr>
          </a:p>
          <a:p>
            <a:pPr lvl="0" algn="just"/>
            <a:r>
              <a:rPr lang="tr-TR" sz="1600" b="0" dirty="0" smtClean="0">
                <a:solidFill>
                  <a:prstClr val="black"/>
                </a:solidFill>
                <a:latin typeface="+mn-lt"/>
              </a:rPr>
              <a:t>- değişikliğe </a:t>
            </a:r>
            <a:r>
              <a:rPr lang="tr-TR" sz="1600" b="0" dirty="0">
                <a:solidFill>
                  <a:prstClr val="black"/>
                </a:solidFill>
                <a:latin typeface="+mn-lt"/>
              </a:rPr>
              <a:t>göre </a:t>
            </a:r>
            <a:r>
              <a:rPr lang="tr-TR" sz="1600" b="0" dirty="0" smtClean="0">
                <a:solidFill>
                  <a:prstClr val="black"/>
                </a:solidFill>
                <a:latin typeface="+mn-lt"/>
              </a:rPr>
              <a:t>mevcut sigorta poliçesi </a:t>
            </a:r>
            <a:r>
              <a:rPr lang="tr-TR" sz="1600" b="0" dirty="0">
                <a:solidFill>
                  <a:prstClr val="black"/>
                </a:solidFill>
                <a:latin typeface="+mn-lt"/>
              </a:rPr>
              <a:t>teminat tutarları </a:t>
            </a:r>
            <a:r>
              <a:rPr lang="tr-TR" sz="1600" b="0" dirty="0" smtClean="0">
                <a:solidFill>
                  <a:prstClr val="black"/>
                </a:solidFill>
                <a:latin typeface="+mn-lt"/>
              </a:rPr>
              <a:t>ve sigorta </a:t>
            </a:r>
            <a:r>
              <a:rPr lang="tr-TR" sz="1600" b="0" dirty="0">
                <a:solidFill>
                  <a:prstClr val="black"/>
                </a:solidFill>
                <a:latin typeface="+mn-lt"/>
              </a:rPr>
              <a:t>süresi yeniden </a:t>
            </a:r>
            <a:r>
              <a:rPr lang="tr-TR" sz="1600" b="0" dirty="0" smtClean="0">
                <a:solidFill>
                  <a:prstClr val="black"/>
                </a:solidFill>
                <a:latin typeface="+mn-lt"/>
              </a:rPr>
              <a:t>düzenlenebilir</a:t>
            </a:r>
            <a:r>
              <a:rPr lang="tr-TR" sz="1600" b="0" dirty="0">
                <a:solidFill>
                  <a:prstClr val="black"/>
                </a:solidFill>
                <a:latin typeface="+mn-lt"/>
              </a:rPr>
              <a:t>. </a:t>
            </a:r>
          </a:p>
          <a:p>
            <a:pPr lvl="0" algn="just"/>
            <a:r>
              <a:rPr lang="tr-TR" sz="1600" b="0" dirty="0" smtClean="0">
                <a:solidFill>
                  <a:prstClr val="black"/>
                </a:solidFill>
                <a:latin typeface="+mn-lt"/>
              </a:rPr>
              <a:t>- poliçe </a:t>
            </a:r>
            <a:r>
              <a:rPr lang="tr-TR" sz="1600" b="0" dirty="0">
                <a:solidFill>
                  <a:prstClr val="black"/>
                </a:solidFill>
                <a:latin typeface="+mn-lt"/>
              </a:rPr>
              <a:t>mevcut koşullarıyla devam da ettirilebilir.</a:t>
            </a:r>
          </a:p>
        </p:txBody>
      </p:sp>
      <p:sp>
        <p:nvSpPr>
          <p:cNvPr id="7" name="Slayt Numarası Yer Tutucusu 6"/>
          <p:cNvSpPr>
            <a:spLocks noGrp="1"/>
          </p:cNvSpPr>
          <p:nvPr>
            <p:ph type="sldNum" sz="quarter" idx="12"/>
          </p:nvPr>
        </p:nvSpPr>
        <p:spPr/>
        <p:txBody>
          <a:bodyPr/>
          <a:lstStyle/>
          <a:p>
            <a:pPr>
              <a:defRPr/>
            </a:pPr>
            <a:fld id="{D28735E3-BFE6-4B93-962F-BFA7A3E12376}" type="slidenum">
              <a:rPr lang="en-US" altLang="tr-TR" smtClean="0"/>
              <a:pPr>
                <a:defRPr/>
              </a:pPr>
              <a:t>25</a:t>
            </a:fld>
            <a:endParaRPr lang="en-US" altLang="tr-TR"/>
          </a:p>
        </p:txBody>
      </p:sp>
    </p:spTree>
    <p:extLst>
      <p:ext uri="{BB962C8B-B14F-4D97-AF65-F5344CB8AC3E}">
        <p14:creationId xmlns:p14="http://schemas.microsoft.com/office/powerpoint/2010/main" val="41350304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5493" y="1465762"/>
            <a:ext cx="8077857" cy="4525963"/>
          </a:xfrm>
        </p:spPr>
        <p:txBody>
          <a:bodyPr/>
          <a:lstStyle/>
          <a:p>
            <a:pPr marL="0" lvl="0" algn="just" defTabSz="914400">
              <a:buNone/>
            </a:pPr>
            <a:endParaRPr lang="tr-TR" altLang="tr-TR" sz="1000" dirty="0" smtClean="0">
              <a:solidFill>
                <a:srgbClr val="000000"/>
              </a:solidFill>
              <a:cs typeface="Times New Roman" panose="02020603050405020304" pitchFamily="18" charset="0"/>
            </a:endParaRPr>
          </a:p>
          <a:p>
            <a:pPr marL="0" lvl="0" algn="just" defTabSz="914400">
              <a:buNone/>
            </a:pPr>
            <a:endParaRPr lang="tr-TR" altLang="tr-TR" sz="1000" dirty="0" smtClean="0">
              <a:solidFill>
                <a:srgbClr val="000000"/>
              </a:solidFill>
              <a:cs typeface="Times New Roman" panose="02020603050405020304" pitchFamily="18" charset="0"/>
            </a:endParaRPr>
          </a:p>
          <a:p>
            <a:endParaRPr lang="tr-TR" sz="1000" dirty="0"/>
          </a:p>
        </p:txBody>
      </p:sp>
      <p:sp>
        <p:nvSpPr>
          <p:cNvPr id="5" name="Dikdörtgen 4"/>
          <p:cNvSpPr/>
          <p:nvPr/>
        </p:nvSpPr>
        <p:spPr>
          <a:xfrm>
            <a:off x="935088" y="1192375"/>
            <a:ext cx="8208912" cy="923330"/>
          </a:xfrm>
          <a:prstGeom prst="rect">
            <a:avLst/>
          </a:prstGeom>
        </p:spPr>
        <p:txBody>
          <a:bodyPr wrap="square">
            <a:spAutoFit/>
          </a:bodyPr>
          <a:lstStyle/>
          <a:p>
            <a:pPr algn="just"/>
            <a:endParaRPr lang="tr-TR" dirty="0" smtClean="0">
              <a:solidFill>
                <a:srgbClr val="000000"/>
              </a:solidFill>
              <a:latin typeface="Times New Roman" panose="02020603050405020304" pitchFamily="18" charset="0"/>
            </a:endParaRPr>
          </a:p>
          <a:p>
            <a:pPr algn="just"/>
            <a:endParaRPr lang="tr-TR" dirty="0">
              <a:solidFill>
                <a:srgbClr val="000000"/>
              </a:solidFill>
            </a:endParaRPr>
          </a:p>
          <a:p>
            <a:endParaRPr lang="tr-TR" dirty="0"/>
          </a:p>
        </p:txBody>
      </p:sp>
      <p:sp>
        <p:nvSpPr>
          <p:cNvPr id="7" name="Dikdörtgen 6"/>
          <p:cNvSpPr/>
          <p:nvPr/>
        </p:nvSpPr>
        <p:spPr>
          <a:xfrm>
            <a:off x="1403649" y="1268760"/>
            <a:ext cx="7344816" cy="3145476"/>
          </a:xfrm>
          <a:prstGeom prst="rect">
            <a:avLst/>
          </a:prstGeom>
        </p:spPr>
        <p:txBody>
          <a:bodyPr wrap="square">
            <a:spAutoFit/>
          </a:bodyPr>
          <a:lstStyle/>
          <a:p>
            <a:pPr algn="just" defTabSz="457200">
              <a:spcBef>
                <a:spcPct val="20000"/>
              </a:spcBef>
            </a:pPr>
            <a:r>
              <a:rPr lang="tr-TR" altLang="tr-TR" sz="1600" u="sng" dirty="0">
                <a:latin typeface="+mn-lt"/>
              </a:rPr>
              <a:t>Kredinin erken kapatılmasında sigortanın durumuyla ilgili Yargıtay 13. Hukuk Dairesi E. 2014/41219  K. 2014/40605  sayılı ve 17.12.2014 tarihli Yargıtay kararında;</a:t>
            </a:r>
          </a:p>
          <a:p>
            <a:pPr lvl="0" algn="just" defTabSz="457200" eaLnBrk="0" fontAlgn="base" hangingPunct="0">
              <a:spcBef>
                <a:spcPct val="20000"/>
              </a:spcBef>
              <a:spcAft>
                <a:spcPct val="0"/>
              </a:spcAft>
            </a:pPr>
            <a:endParaRPr lang="tr-TR" altLang="tr-TR" sz="1600" dirty="0">
              <a:latin typeface="+mn-lt"/>
            </a:endParaRPr>
          </a:p>
          <a:p>
            <a:pPr lvl="0" algn="just" defTabSz="457200" eaLnBrk="0" fontAlgn="base" hangingPunct="0">
              <a:spcBef>
                <a:spcPct val="20000"/>
              </a:spcBef>
              <a:spcAft>
                <a:spcPct val="0"/>
              </a:spcAft>
            </a:pPr>
            <a:r>
              <a:rPr lang="tr-TR" altLang="tr-TR" sz="1600" i="1" dirty="0" smtClean="0">
                <a:latin typeface="+mn-lt"/>
              </a:rPr>
              <a:t> </a:t>
            </a:r>
            <a:r>
              <a:rPr lang="tr-TR" altLang="tr-TR" sz="1600" b="0" i="1" dirty="0" smtClean="0">
                <a:latin typeface="+mn-lt"/>
              </a:rPr>
              <a:t>«Davacı</a:t>
            </a:r>
            <a:r>
              <a:rPr lang="tr-TR" altLang="tr-TR" sz="1600" b="0" i="1" dirty="0">
                <a:latin typeface="+mn-lt"/>
              </a:rPr>
              <a:t>, 30.09.2010 tarihinde çektiği tüketici kredisini süresinden çok önce 26.10.2010 tarihinde ödeyerek kapatmıştır. Her ne kadar tüketici çektiği kredi nedeniyle kendisinden kesilen hayat sigortası priminin iadesini isteyemez ise de, </a:t>
            </a:r>
            <a:r>
              <a:rPr lang="tr-TR" altLang="tr-TR" sz="1600" b="0" i="1" dirty="0">
                <a:solidFill>
                  <a:srgbClr val="FF0000"/>
                </a:solidFill>
                <a:latin typeface="+mn-lt"/>
              </a:rPr>
              <a:t>davacının krediyi süresinden önce ödemesinden dolayı </a:t>
            </a:r>
            <a:r>
              <a:rPr lang="tr-TR" altLang="tr-TR" sz="1600" b="0" i="1" dirty="0">
                <a:latin typeface="+mn-lt"/>
              </a:rPr>
              <a:t>bakiye kalan süre için hayat sigortasın priminden kalan miktarı şayet hayat sigortasını davacı banka yada bankaya bağlı sigorta şirketi yapmış ise yada sigorta poliçesi başka sigorta şirketince yapılmasına rağmen sigorta poliçesi üzerine davalı banka tarafından dain </a:t>
            </a:r>
            <a:r>
              <a:rPr lang="tr-TR" altLang="tr-TR" sz="1600" b="0" i="1" dirty="0" err="1">
                <a:latin typeface="+mn-lt"/>
              </a:rPr>
              <a:t>mürtein</a:t>
            </a:r>
            <a:r>
              <a:rPr lang="tr-TR" altLang="tr-TR" sz="1600" b="0" i="1" dirty="0">
                <a:latin typeface="+mn-lt"/>
              </a:rPr>
              <a:t> hakkı konulmuş ise davalı bankadan, bunlar yapılmamış ise sigorta şirketinden </a:t>
            </a:r>
            <a:r>
              <a:rPr lang="tr-TR" altLang="tr-TR" sz="1600" b="0" i="1" dirty="0">
                <a:solidFill>
                  <a:srgbClr val="FF0000"/>
                </a:solidFill>
                <a:latin typeface="+mn-lt"/>
              </a:rPr>
              <a:t>bakiye kalan süre ile ilgili primleri isteyebilir</a:t>
            </a:r>
            <a:r>
              <a:rPr lang="tr-TR" altLang="tr-TR" sz="1600" b="0" i="1" dirty="0">
                <a:latin typeface="+mn-lt"/>
              </a:rPr>
              <a:t>.» </a:t>
            </a:r>
            <a:endParaRPr lang="tr-TR" altLang="tr-TR" sz="1600" b="0" i="1" dirty="0" smtClean="0">
              <a:latin typeface="+mn-lt"/>
            </a:endParaRPr>
          </a:p>
        </p:txBody>
      </p:sp>
      <p:sp>
        <p:nvSpPr>
          <p:cNvPr id="2" name="Slayt Numarası Yer Tutucusu 1"/>
          <p:cNvSpPr>
            <a:spLocks noGrp="1"/>
          </p:cNvSpPr>
          <p:nvPr>
            <p:ph type="sldNum" sz="quarter" idx="12"/>
          </p:nvPr>
        </p:nvSpPr>
        <p:spPr/>
        <p:txBody>
          <a:bodyPr/>
          <a:lstStyle/>
          <a:p>
            <a:pPr>
              <a:defRPr/>
            </a:pPr>
            <a:fld id="{D28735E3-BFE6-4B93-962F-BFA7A3E12376}" type="slidenum">
              <a:rPr lang="en-US" altLang="tr-TR" smtClean="0"/>
              <a:pPr>
                <a:defRPr/>
              </a:pPr>
              <a:t>26</a:t>
            </a:fld>
            <a:endParaRPr lang="en-US" altLang="tr-TR"/>
          </a:p>
        </p:txBody>
      </p:sp>
    </p:spTree>
    <p:extLst>
      <p:ext uri="{BB962C8B-B14F-4D97-AF65-F5344CB8AC3E}">
        <p14:creationId xmlns:p14="http://schemas.microsoft.com/office/powerpoint/2010/main" val="288916350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idx="1"/>
          </p:nvPr>
        </p:nvSpPr>
        <p:spPr bwMode="auto">
          <a:xfrm>
            <a:off x="1331640" y="1852369"/>
            <a:ext cx="7416824"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algn="just">
              <a:buFont typeface="Wingdings" panose="05000000000000000000" pitchFamily="2" charset="2"/>
              <a:buChar char="v"/>
            </a:pPr>
            <a:r>
              <a:rPr lang="tr-TR" sz="1600" dirty="0" smtClean="0">
                <a:latin typeface="+mn-lt"/>
              </a:rPr>
              <a:t>Sigorta sözleşmesinin </a:t>
            </a:r>
            <a:r>
              <a:rPr lang="tr-TR" sz="1600" b="1" dirty="0" smtClean="0">
                <a:solidFill>
                  <a:srgbClr val="FF0000"/>
                </a:solidFill>
                <a:latin typeface="+mn-lt"/>
              </a:rPr>
              <a:t>yenileme </a:t>
            </a:r>
            <a:r>
              <a:rPr lang="tr-TR" sz="1600" b="1" dirty="0">
                <a:solidFill>
                  <a:srgbClr val="FF0000"/>
                </a:solidFill>
                <a:latin typeface="+mn-lt"/>
              </a:rPr>
              <a:t>sorumluluğu</a:t>
            </a:r>
            <a:r>
              <a:rPr lang="tr-TR" sz="1600" dirty="0">
                <a:latin typeface="+mn-lt"/>
              </a:rPr>
              <a:t> </a:t>
            </a:r>
            <a:r>
              <a:rPr lang="tr-TR" sz="1600" b="1" dirty="0">
                <a:latin typeface="+mn-lt"/>
              </a:rPr>
              <a:t>kredi </a:t>
            </a:r>
            <a:r>
              <a:rPr lang="tr-TR" sz="1600" b="1" dirty="0" smtClean="0">
                <a:latin typeface="+mn-lt"/>
              </a:rPr>
              <a:t>kullanana</a:t>
            </a:r>
            <a:r>
              <a:rPr lang="tr-TR" sz="1600" dirty="0" smtClean="0">
                <a:latin typeface="+mn-lt"/>
              </a:rPr>
              <a:t>, yenilenmesine </a:t>
            </a:r>
            <a:r>
              <a:rPr lang="tr-TR" sz="1600" dirty="0">
                <a:latin typeface="+mn-lt"/>
              </a:rPr>
              <a:t>ilişkin </a:t>
            </a:r>
            <a:r>
              <a:rPr lang="tr-TR" sz="1600" b="1" dirty="0">
                <a:solidFill>
                  <a:srgbClr val="FF0000"/>
                </a:solidFill>
                <a:latin typeface="+mn-lt"/>
              </a:rPr>
              <a:t>bildirim yapma </a:t>
            </a:r>
            <a:r>
              <a:rPr lang="tr-TR" sz="1600" b="1" dirty="0" smtClean="0">
                <a:solidFill>
                  <a:srgbClr val="FF0000"/>
                </a:solidFill>
                <a:latin typeface="+mn-lt"/>
              </a:rPr>
              <a:t>sorumluluğu </a:t>
            </a:r>
            <a:r>
              <a:rPr lang="tr-TR" sz="1600" b="1" dirty="0" smtClean="0">
                <a:latin typeface="+mn-lt"/>
              </a:rPr>
              <a:t>kredi </a:t>
            </a:r>
            <a:r>
              <a:rPr lang="tr-TR" sz="1600" b="1" dirty="0">
                <a:latin typeface="+mn-lt"/>
              </a:rPr>
              <a:t>kuruluşuna </a:t>
            </a:r>
            <a:r>
              <a:rPr lang="tr-TR" sz="1600" dirty="0" smtClean="0">
                <a:latin typeface="+mn-lt"/>
              </a:rPr>
              <a:t>aittir.</a:t>
            </a:r>
          </a:p>
          <a:p>
            <a:pPr indent="0" algn="just">
              <a:buNone/>
            </a:pPr>
            <a:endParaRPr lang="tr-TR" sz="1600" dirty="0" smtClean="0">
              <a:latin typeface="+mn-lt"/>
            </a:endParaRPr>
          </a:p>
          <a:p>
            <a:pPr marL="0" algn="just">
              <a:buFont typeface="Wingdings" pitchFamily="2" charset="2"/>
              <a:buChar char="v"/>
            </a:pPr>
            <a:r>
              <a:rPr lang="tr-TR" sz="1600" dirty="0" smtClean="0">
                <a:latin typeface="+mn-lt"/>
              </a:rPr>
              <a:t>Taahhüt olması, </a:t>
            </a:r>
            <a:r>
              <a:rPr lang="tr-TR" sz="1600" b="1" dirty="0" smtClean="0">
                <a:latin typeface="+mn-lt"/>
              </a:rPr>
              <a:t>bildirim </a:t>
            </a:r>
            <a:r>
              <a:rPr lang="tr-TR" sz="1600" b="1" dirty="0">
                <a:latin typeface="+mn-lt"/>
              </a:rPr>
              <a:t>yapma </a:t>
            </a:r>
            <a:r>
              <a:rPr lang="tr-TR" sz="1600" b="1" dirty="0" smtClean="0">
                <a:latin typeface="+mn-lt"/>
              </a:rPr>
              <a:t>yükümlülüğünü gidermez.</a:t>
            </a:r>
          </a:p>
          <a:p>
            <a:pPr indent="0" algn="just">
              <a:buNone/>
            </a:pPr>
            <a:endParaRPr lang="tr-TR" sz="1600" b="1" dirty="0" smtClean="0">
              <a:latin typeface="+mn-lt"/>
            </a:endParaRPr>
          </a:p>
          <a:p>
            <a:pPr marL="0" algn="just">
              <a:buFont typeface="Wingdings" pitchFamily="2" charset="2"/>
              <a:buChar char="v"/>
            </a:pPr>
            <a:r>
              <a:rPr lang="tr-TR" sz="1600" dirty="0" smtClean="0">
                <a:latin typeface="+mn-lt"/>
              </a:rPr>
              <a:t>Kredi kuruluşu, poliçenin </a:t>
            </a:r>
            <a:r>
              <a:rPr lang="tr-TR" sz="1600" b="1" dirty="0" smtClean="0">
                <a:latin typeface="+mn-lt"/>
              </a:rPr>
              <a:t>yenilenip yenilenmediğine dair bilgiyi tüketiciye </a:t>
            </a:r>
            <a:r>
              <a:rPr lang="tr-TR" sz="1600" dirty="0" smtClean="0">
                <a:latin typeface="+mn-lt"/>
              </a:rPr>
              <a:t>vermek zorundadır.</a:t>
            </a:r>
          </a:p>
          <a:p>
            <a:pPr indent="0" algn="just">
              <a:buNone/>
            </a:pPr>
            <a:endParaRPr lang="tr-TR" sz="1600" dirty="0" smtClean="0">
              <a:latin typeface="+mn-lt"/>
            </a:endParaRPr>
          </a:p>
          <a:p>
            <a:pPr marL="0" algn="just">
              <a:buFont typeface="Wingdings" pitchFamily="2" charset="2"/>
              <a:buChar char="v"/>
            </a:pPr>
            <a:r>
              <a:rPr lang="tr-TR" sz="1600" dirty="0" smtClean="0">
                <a:latin typeface="+mn-lt"/>
              </a:rPr>
              <a:t>Sayılan </a:t>
            </a:r>
            <a:r>
              <a:rPr lang="tr-TR" sz="1600" dirty="0">
                <a:latin typeface="+mn-lt"/>
              </a:rPr>
              <a:t>hususlar </a:t>
            </a:r>
            <a:r>
              <a:rPr lang="tr-TR" sz="1600" dirty="0" smtClean="0">
                <a:latin typeface="+mn-lt"/>
              </a:rPr>
              <a:t>çerçevesinde, </a:t>
            </a:r>
            <a:r>
              <a:rPr lang="tr-TR" sz="1600" dirty="0" smtClean="0">
                <a:solidFill>
                  <a:srgbClr val="FF0000"/>
                </a:solidFill>
                <a:latin typeface="+mn-lt"/>
              </a:rPr>
              <a:t>tüketiciler sigorta yenilenmesine </a:t>
            </a:r>
            <a:r>
              <a:rPr lang="tr-TR" sz="1600" dirty="0" smtClean="0">
                <a:latin typeface="+mn-lt"/>
              </a:rPr>
              <a:t>veya</a:t>
            </a:r>
            <a:r>
              <a:rPr lang="tr-TR" sz="1600" dirty="0" smtClean="0">
                <a:solidFill>
                  <a:srgbClr val="FF0000"/>
                </a:solidFill>
                <a:latin typeface="+mn-lt"/>
              </a:rPr>
              <a:t> yenilenmemesine </a:t>
            </a:r>
            <a:r>
              <a:rPr lang="tr-TR" sz="1600" dirty="0">
                <a:solidFill>
                  <a:srgbClr val="FF0000"/>
                </a:solidFill>
                <a:latin typeface="+mn-lt"/>
              </a:rPr>
              <a:t>ilişkin iradesini </a:t>
            </a:r>
            <a:r>
              <a:rPr lang="tr-TR" sz="1600" dirty="0">
                <a:latin typeface="+mn-lt"/>
              </a:rPr>
              <a:t>ortaya </a:t>
            </a:r>
            <a:r>
              <a:rPr lang="tr-TR" sz="1600" dirty="0" smtClean="0">
                <a:latin typeface="+mn-lt"/>
              </a:rPr>
              <a:t>koyabilir.</a:t>
            </a:r>
            <a:endParaRPr lang="tr-TR" sz="1600" dirty="0">
              <a:latin typeface="+mn-lt"/>
            </a:endParaRPr>
          </a:p>
          <a:p>
            <a:pPr algn="just">
              <a:buFont typeface="Wingdings" pitchFamily="2" charset="2"/>
              <a:buChar char="v"/>
            </a:pPr>
            <a:endParaRPr lang="tr-TR" sz="1600" dirty="0" smtClean="0">
              <a:latin typeface="+mn-lt"/>
            </a:endParaRPr>
          </a:p>
        </p:txBody>
      </p:sp>
      <p:sp>
        <p:nvSpPr>
          <p:cNvPr id="6" name="Metin kutusu 5"/>
          <p:cNvSpPr txBox="1"/>
          <p:nvPr/>
        </p:nvSpPr>
        <p:spPr>
          <a:xfrm>
            <a:off x="1331640" y="548680"/>
            <a:ext cx="7416824"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lvl="0" algn="just"/>
            <a:r>
              <a:rPr lang="tr-TR" altLang="tr-TR" sz="1700" dirty="0" smtClean="0">
                <a:solidFill>
                  <a:schemeClr val="tx2"/>
                </a:solidFill>
                <a:cs typeface="Times New Roman" panose="02020603050405020304" pitchFamily="18" charset="0"/>
              </a:rPr>
              <a:t>18) </a:t>
            </a:r>
            <a:r>
              <a:rPr lang="tr-TR" altLang="tr-TR" sz="1700" b="1" dirty="0" smtClean="0">
                <a:solidFill>
                  <a:schemeClr val="tx2"/>
                </a:solidFill>
                <a:cs typeface="Times New Roman" panose="02020603050405020304" pitchFamily="18" charset="0"/>
              </a:rPr>
              <a:t> </a:t>
            </a:r>
            <a:r>
              <a:rPr lang="tr-TR" altLang="tr-TR" sz="1700" b="1" dirty="0">
                <a:solidFill>
                  <a:schemeClr val="tx2"/>
                </a:solidFill>
                <a:cs typeface="Times New Roman" panose="02020603050405020304" pitchFamily="18" charset="0"/>
              </a:rPr>
              <a:t>Kredi kullanımında sigortanın her yıl otomatik olarak tüketici istemese bile yenilenmesi  zorunlu mudur?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1" y="5013176"/>
            <a:ext cx="3456385" cy="1383200"/>
          </a:xfrm>
          <a:prstGeom prst="rect">
            <a:avLst/>
          </a:prstGeom>
        </p:spPr>
      </p:pic>
      <p:sp>
        <p:nvSpPr>
          <p:cNvPr id="3" name="Slayt Numarası Yer Tutucusu 2"/>
          <p:cNvSpPr>
            <a:spLocks noGrp="1"/>
          </p:cNvSpPr>
          <p:nvPr>
            <p:ph type="sldNum" sz="quarter" idx="12"/>
          </p:nvPr>
        </p:nvSpPr>
        <p:spPr/>
        <p:txBody>
          <a:bodyPr/>
          <a:lstStyle/>
          <a:p>
            <a:pPr>
              <a:defRPr/>
            </a:pPr>
            <a:fld id="{D28735E3-BFE6-4B93-962F-BFA7A3E12376}" type="slidenum">
              <a:rPr lang="en-US" altLang="tr-TR" smtClean="0"/>
              <a:pPr>
                <a:defRPr/>
              </a:pPr>
              <a:t>27</a:t>
            </a:fld>
            <a:endParaRPr lang="en-US" altLang="tr-TR"/>
          </a:p>
        </p:txBody>
      </p:sp>
    </p:spTree>
    <p:extLst>
      <p:ext uri="{BB962C8B-B14F-4D97-AF65-F5344CB8AC3E}">
        <p14:creationId xmlns:p14="http://schemas.microsoft.com/office/powerpoint/2010/main" val="42981420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69739" y="1617203"/>
            <a:ext cx="7499176" cy="4525963"/>
          </a:xfrm>
        </p:spPr>
        <p:txBody>
          <a:bodyPr/>
          <a:lstStyle/>
          <a:p>
            <a:pPr marL="0" lvl="0" algn="just" defTabSz="914400">
              <a:buNone/>
            </a:pPr>
            <a:r>
              <a:rPr lang="tr-TR" altLang="tr-TR" sz="1600" dirty="0" smtClean="0">
                <a:solidFill>
                  <a:srgbClr val="000000"/>
                </a:solidFill>
                <a:cs typeface="Times New Roman" panose="02020603050405020304" pitchFamily="18" charset="0"/>
              </a:rPr>
              <a:t>	</a:t>
            </a:r>
          </a:p>
          <a:p>
            <a:endParaRPr lang="tr-TR" dirty="0" smtClean="0"/>
          </a:p>
          <a:p>
            <a:endParaRPr lang="tr-TR" dirty="0"/>
          </a:p>
        </p:txBody>
      </p:sp>
      <p:sp>
        <p:nvSpPr>
          <p:cNvPr id="6" name="Dikdörtgen 5"/>
          <p:cNvSpPr/>
          <p:nvPr/>
        </p:nvSpPr>
        <p:spPr>
          <a:xfrm>
            <a:off x="1331640" y="1268760"/>
            <a:ext cx="7427168" cy="4278094"/>
          </a:xfrm>
          <a:prstGeom prst="rect">
            <a:avLst/>
          </a:prstGeom>
        </p:spPr>
        <p:txBody>
          <a:bodyPr wrap="square">
            <a:spAutoFit/>
          </a:bodyPr>
          <a:lstStyle/>
          <a:p>
            <a:pPr lvl="0" algn="just"/>
            <a:r>
              <a:rPr lang="tr-TR" sz="1600" dirty="0">
                <a:latin typeface="+mn-lt"/>
              </a:rPr>
              <a:t>Kredi kullananın vefat etmesi sonucu varisleri tarafından, kredi kuruluşuna ve sigorta şirketine krediyle bağlantılı sigortanın yenilenmemiş olmasından dolayı zarara uğramalarından dolayı açılan davaya </a:t>
            </a:r>
            <a:r>
              <a:rPr lang="tr-TR" altLang="tr-TR" sz="1600" dirty="0">
                <a:latin typeface="+mn-lt"/>
              </a:rPr>
              <a:t>ilişkin Yargıtay 13. Hukuk Dairesi E. 2016/16750 K. 2017/3883 sayılı 3.4.2017 </a:t>
            </a:r>
            <a:r>
              <a:rPr lang="tr-TR" altLang="tr-TR" sz="1600" dirty="0" smtClean="0">
                <a:latin typeface="+mn-lt"/>
              </a:rPr>
              <a:t>tarihli Kararında</a:t>
            </a:r>
            <a:r>
              <a:rPr lang="tr-TR" altLang="tr-TR" sz="1600" dirty="0">
                <a:latin typeface="+mn-lt"/>
              </a:rPr>
              <a:t>; </a:t>
            </a:r>
          </a:p>
          <a:p>
            <a:pPr lvl="0" algn="just"/>
            <a:endParaRPr lang="tr-TR" altLang="tr-TR" sz="1600" b="0" dirty="0">
              <a:latin typeface="+mn-lt"/>
              <a:cs typeface="Times New Roman" panose="02020603050405020304" pitchFamily="18" charset="0"/>
            </a:endParaRPr>
          </a:p>
          <a:p>
            <a:pPr lvl="0" algn="just"/>
            <a:r>
              <a:rPr lang="tr-TR" altLang="tr-TR" sz="1600" b="0" i="1" dirty="0" smtClean="0">
                <a:latin typeface="+mn-lt"/>
                <a:cs typeface="Times New Roman" panose="02020603050405020304" pitchFamily="18" charset="0"/>
              </a:rPr>
              <a:t>«Somut </a:t>
            </a:r>
            <a:r>
              <a:rPr lang="tr-TR" altLang="tr-TR" sz="1600" b="0" i="1" dirty="0">
                <a:latin typeface="+mn-lt"/>
                <a:cs typeface="Times New Roman" panose="02020603050405020304" pitchFamily="18" charset="0"/>
              </a:rPr>
              <a:t>olayda, sigortasının yenilenmesi için işlemde bulunan davalıların, </a:t>
            </a:r>
            <a:r>
              <a:rPr lang="tr-TR" altLang="tr-TR" sz="1600" b="0" i="1" dirty="0" err="1">
                <a:latin typeface="+mn-lt"/>
                <a:cs typeface="Times New Roman" panose="02020603050405020304" pitchFamily="18" charset="0"/>
              </a:rPr>
              <a:t>tahsilatsızlık</a:t>
            </a:r>
            <a:r>
              <a:rPr lang="tr-TR" altLang="tr-TR" sz="1600" b="0" i="1" dirty="0">
                <a:latin typeface="+mn-lt"/>
                <a:cs typeface="Times New Roman" panose="02020603050405020304" pitchFamily="18" charset="0"/>
              </a:rPr>
              <a:t> durumu da dahil olmak üzere en azından muhatabına bildirim yapmak suretiyle kredi borçlusunu konu ile ilgili bilgilendirmesi, asgari özen yükümlülüğünün bir sonucu olduğu gibi, Medeni Kanunun 2. maddesinde düzenlenen dürüstlük kurallarının da bir gereğidir. Bu durumda davalıların, murisi, sigortanın yenileneceği ve prim tutarı için hesapta yeterli bakiyenin bulunup bulunmadığı hususunda bilgilendirip bilgilendirmediğinin araştırılması gerekmektedir. Bilgilendirmeme durumunda </a:t>
            </a:r>
            <a:r>
              <a:rPr lang="tr-TR" altLang="tr-TR" sz="1600" b="0" i="1" dirty="0" smtClean="0">
                <a:latin typeface="+mn-lt"/>
                <a:cs typeface="Times New Roman" panose="02020603050405020304" pitchFamily="18" charset="0"/>
              </a:rPr>
              <a:t>bankanın da </a:t>
            </a:r>
            <a:r>
              <a:rPr lang="tr-TR" altLang="tr-TR" sz="1600" b="0" i="1" dirty="0">
                <a:latin typeface="+mn-lt"/>
                <a:cs typeface="Times New Roman" panose="02020603050405020304" pitchFamily="18" charset="0"/>
              </a:rPr>
              <a:t>kusuru olduğunun kabulü gerekir. Ancak bu kabule rağmen, sigortanın yenilenip yenilenmediğinin de, kredi borçlusu tarafından takibi gerekeceğinden, uyuşmazlık konusu </a:t>
            </a:r>
            <a:r>
              <a:rPr lang="tr-TR" altLang="tr-TR" sz="1600" b="0" i="1" dirty="0">
                <a:solidFill>
                  <a:srgbClr val="FF0000"/>
                </a:solidFill>
                <a:latin typeface="+mn-lt"/>
                <a:cs typeface="Times New Roman" panose="02020603050405020304" pitchFamily="18" charset="0"/>
              </a:rPr>
              <a:t>davacıların uğradıkları zararlar sebebiyle tarafların </a:t>
            </a:r>
            <a:r>
              <a:rPr lang="tr-TR" altLang="tr-TR" sz="1600" b="0" i="1" dirty="0" err="1">
                <a:solidFill>
                  <a:srgbClr val="FF0000"/>
                </a:solidFill>
                <a:latin typeface="+mn-lt"/>
                <a:cs typeface="Times New Roman" panose="02020603050405020304" pitchFamily="18" charset="0"/>
              </a:rPr>
              <a:t>müterafık</a:t>
            </a:r>
            <a:r>
              <a:rPr lang="tr-TR" altLang="tr-TR" sz="1600" b="0" i="1" dirty="0">
                <a:solidFill>
                  <a:srgbClr val="FF0000"/>
                </a:solidFill>
                <a:latin typeface="+mn-lt"/>
                <a:cs typeface="Times New Roman" panose="02020603050405020304" pitchFamily="18" charset="0"/>
              </a:rPr>
              <a:t> kusurlu oldukları sonucuna</a:t>
            </a:r>
            <a:r>
              <a:rPr lang="tr-TR" altLang="tr-TR" sz="1600" b="0" i="1" dirty="0">
                <a:latin typeface="+mn-lt"/>
                <a:cs typeface="Times New Roman" panose="02020603050405020304" pitchFamily="18" charset="0"/>
              </a:rPr>
              <a:t> varılmalıdır.» </a:t>
            </a:r>
            <a:r>
              <a:rPr lang="tr-TR" altLang="tr-TR" sz="1600" b="0" i="1" dirty="0" smtClean="0">
                <a:latin typeface="+mn-lt"/>
                <a:cs typeface="Times New Roman" panose="02020603050405020304" pitchFamily="18" charset="0"/>
              </a:rPr>
              <a:t> </a:t>
            </a:r>
            <a:r>
              <a:rPr lang="tr-TR" altLang="tr-TR" sz="1600" b="0" dirty="0" smtClean="0">
                <a:latin typeface="+mn-lt"/>
                <a:cs typeface="Times New Roman" panose="02020603050405020304" pitchFamily="18" charset="0"/>
              </a:rPr>
              <a:t>denilmektedir. </a:t>
            </a:r>
          </a:p>
          <a:p>
            <a:pPr lvl="0" algn="just"/>
            <a:endParaRPr lang="tr-TR" altLang="tr-TR" sz="1600" b="0" dirty="0" smtClean="0">
              <a:latin typeface="+mn-lt"/>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pPr>
              <a:defRPr/>
            </a:pPr>
            <a:fld id="{D28735E3-BFE6-4B93-962F-BFA7A3E12376}" type="slidenum">
              <a:rPr lang="en-US" altLang="tr-TR" smtClean="0"/>
              <a:pPr>
                <a:defRPr/>
              </a:pPr>
              <a:t>28</a:t>
            </a:fld>
            <a:endParaRPr lang="en-US" altLang="tr-TR"/>
          </a:p>
        </p:txBody>
      </p:sp>
    </p:spTree>
    <p:extLst>
      <p:ext uri="{BB962C8B-B14F-4D97-AF65-F5344CB8AC3E}">
        <p14:creationId xmlns:p14="http://schemas.microsoft.com/office/powerpoint/2010/main" val="366741824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1916832"/>
            <a:ext cx="7416824" cy="2793724"/>
          </a:xfrm>
        </p:spPr>
        <p:txBody>
          <a:bodyPr/>
          <a:lstStyle/>
          <a:p>
            <a:pPr marL="0" algn="just">
              <a:buFont typeface="Wingdings" panose="05000000000000000000" pitchFamily="2" charset="2"/>
              <a:buChar char="v"/>
            </a:pPr>
            <a:r>
              <a:rPr lang="tr-TR" sz="1600" dirty="0" smtClean="0"/>
              <a:t>Tüketici </a:t>
            </a:r>
            <a:r>
              <a:rPr lang="tr-TR" sz="1600" dirty="0"/>
              <a:t>kredisi </a:t>
            </a:r>
            <a:r>
              <a:rPr lang="tr-TR" sz="1600" dirty="0" smtClean="0"/>
              <a:t>sözleşmelerinde </a:t>
            </a:r>
            <a:r>
              <a:rPr lang="tr-TR" sz="1600" b="1" dirty="0" smtClean="0">
                <a:solidFill>
                  <a:srgbClr val="F00B00"/>
                </a:solidFill>
              </a:rPr>
              <a:t>14 günlük süre içinde cayma </a:t>
            </a:r>
            <a:r>
              <a:rPr lang="tr-TR" sz="1600" b="1" dirty="0">
                <a:solidFill>
                  <a:srgbClr val="F00B00"/>
                </a:solidFill>
              </a:rPr>
              <a:t>hakkı </a:t>
            </a:r>
            <a:r>
              <a:rPr lang="tr-TR" sz="1600" dirty="0" smtClean="0"/>
              <a:t>vardır.</a:t>
            </a:r>
          </a:p>
          <a:p>
            <a:pPr marL="0" algn="just">
              <a:buFont typeface="Wingdings" panose="05000000000000000000" pitchFamily="2" charset="2"/>
              <a:buChar char="v"/>
            </a:pPr>
            <a:r>
              <a:rPr lang="tr-TR" sz="1600" dirty="0" smtClean="0"/>
              <a:t>Kredi sözleşmesine </a:t>
            </a:r>
            <a:r>
              <a:rPr lang="tr-TR" sz="1600" dirty="0"/>
              <a:t>bağlı olarak tüketiciye başka bir hizmetin de sunulması </a:t>
            </a:r>
            <a:r>
              <a:rPr lang="tr-TR" sz="1600" dirty="0" smtClean="0"/>
              <a:t>halinde, tüketicinin </a:t>
            </a:r>
            <a:r>
              <a:rPr lang="tr-TR" sz="1600" dirty="0"/>
              <a:t>kredi sözleşmesinden cayması ile birlikte </a:t>
            </a:r>
            <a:r>
              <a:rPr lang="tr-TR" sz="1600" b="1" dirty="0">
                <a:solidFill>
                  <a:srgbClr val="F00B00"/>
                </a:solidFill>
              </a:rPr>
              <a:t>bu hizmete </a:t>
            </a:r>
            <a:r>
              <a:rPr lang="tr-TR" sz="1600" b="1" dirty="0" smtClean="0">
                <a:solidFill>
                  <a:srgbClr val="F00B00"/>
                </a:solidFill>
              </a:rPr>
              <a:t>ilişkin </a:t>
            </a:r>
            <a:r>
              <a:rPr lang="tr-TR" sz="1600" b="1" dirty="0">
                <a:solidFill>
                  <a:srgbClr val="F00B00"/>
                </a:solidFill>
              </a:rPr>
              <a:t>sözleşme de sona </a:t>
            </a:r>
            <a:r>
              <a:rPr lang="tr-TR" sz="1600" b="1" dirty="0" smtClean="0">
                <a:solidFill>
                  <a:srgbClr val="F00B00"/>
                </a:solidFill>
              </a:rPr>
              <a:t>erer.</a:t>
            </a:r>
          </a:p>
          <a:p>
            <a:pPr marL="0" indent="0" algn="just">
              <a:buNone/>
            </a:pPr>
            <a:endParaRPr lang="tr-TR" sz="1600" b="1" dirty="0" smtClean="0"/>
          </a:p>
          <a:p>
            <a:pPr marL="0" indent="0" algn="just">
              <a:buNone/>
            </a:pPr>
            <a:r>
              <a:rPr lang="tr-TR" sz="1600" dirty="0" smtClean="0"/>
              <a:t>Kredi sözleşmesinden cayılması durumunda </a:t>
            </a:r>
            <a:r>
              <a:rPr lang="tr-TR" sz="1600" b="1" dirty="0" smtClean="0">
                <a:solidFill>
                  <a:srgbClr val="F00B00"/>
                </a:solidFill>
              </a:rPr>
              <a:t>sigorta sözleşmesi de </a:t>
            </a:r>
            <a:r>
              <a:rPr lang="tr-TR" sz="1600" dirty="0" smtClean="0"/>
              <a:t>sona erer.</a:t>
            </a:r>
          </a:p>
          <a:p>
            <a:pPr marL="0" indent="0" algn="just">
              <a:buNone/>
            </a:pPr>
            <a:endParaRPr lang="tr-TR" sz="1600" dirty="0">
              <a:solidFill>
                <a:srgbClr val="FF0000"/>
              </a:solidFill>
            </a:endParaRPr>
          </a:p>
        </p:txBody>
      </p:sp>
      <p:sp>
        <p:nvSpPr>
          <p:cNvPr id="6" name="Metin kutusu 5"/>
          <p:cNvSpPr txBox="1"/>
          <p:nvPr/>
        </p:nvSpPr>
        <p:spPr>
          <a:xfrm>
            <a:off x="1331640" y="548680"/>
            <a:ext cx="7416824" cy="87716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b="1" dirty="0" smtClean="0">
                <a:solidFill>
                  <a:schemeClr val="tx2"/>
                </a:solidFill>
              </a:rPr>
              <a:t>19) 6502 </a:t>
            </a:r>
            <a:r>
              <a:rPr lang="tr-TR" sz="1700" b="1" dirty="0">
                <a:solidFill>
                  <a:schemeClr val="tx2"/>
                </a:solidFill>
              </a:rPr>
              <a:t>sayılı </a:t>
            </a:r>
            <a:r>
              <a:rPr lang="tr-TR" sz="1700" dirty="0" smtClean="0">
                <a:solidFill>
                  <a:schemeClr val="tx2"/>
                </a:solidFill>
              </a:rPr>
              <a:t>Kanunun</a:t>
            </a:r>
            <a:r>
              <a:rPr lang="tr-TR" sz="1700" b="1" dirty="0" smtClean="0">
                <a:solidFill>
                  <a:schemeClr val="tx2"/>
                </a:solidFill>
              </a:rPr>
              <a:t> 24 üncü maddesi gereği 14 </a:t>
            </a:r>
            <a:r>
              <a:rPr lang="tr-TR" sz="1700" b="1" dirty="0">
                <a:solidFill>
                  <a:schemeClr val="tx2"/>
                </a:solidFill>
              </a:rPr>
              <a:t>günlük süre içerisinde krediden cayma </a:t>
            </a:r>
            <a:r>
              <a:rPr lang="tr-TR" sz="1700" b="1" dirty="0" smtClean="0">
                <a:solidFill>
                  <a:schemeClr val="tx2"/>
                </a:solidFill>
              </a:rPr>
              <a:t>hakkını kullanan bir tüketicinin sigortadan </a:t>
            </a:r>
            <a:r>
              <a:rPr lang="tr-TR" sz="1700" b="1" dirty="0">
                <a:solidFill>
                  <a:schemeClr val="tx2"/>
                </a:solidFill>
              </a:rPr>
              <a:t>da ayrıca 14 gün içerisinde cayma ve vazgeçme </a:t>
            </a:r>
            <a:r>
              <a:rPr lang="tr-TR" sz="1700" b="1" dirty="0" smtClean="0">
                <a:solidFill>
                  <a:schemeClr val="tx2"/>
                </a:solidFill>
              </a:rPr>
              <a:t>olanağı var mıdır? </a:t>
            </a:r>
            <a:endParaRPr lang="tr-TR" sz="1700" b="1" dirty="0">
              <a:solidFill>
                <a:schemeClr val="tx2"/>
              </a:solidFill>
            </a:endParaRPr>
          </a:p>
        </p:txBody>
      </p:sp>
      <p:grpSp>
        <p:nvGrpSpPr>
          <p:cNvPr id="5" name="Grup 4"/>
          <p:cNvGrpSpPr/>
          <p:nvPr/>
        </p:nvGrpSpPr>
        <p:grpSpPr>
          <a:xfrm>
            <a:off x="3419872" y="4509120"/>
            <a:ext cx="2954114" cy="1789771"/>
            <a:chOff x="3131840" y="4725144"/>
            <a:chExt cx="3314700" cy="1838325"/>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725144"/>
              <a:ext cx="33147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5508104" y="4975151"/>
              <a:ext cx="439544" cy="646331"/>
            </a:xfrm>
            <a:prstGeom prst="rect">
              <a:avLst/>
            </a:prstGeom>
            <a:noFill/>
          </p:spPr>
          <p:txBody>
            <a:bodyPr wrap="none" rtlCol="0">
              <a:spAutoFit/>
            </a:bodyPr>
            <a:lstStyle/>
            <a:p>
              <a:r>
                <a:rPr lang="tr-TR" sz="3600" dirty="0" smtClean="0">
                  <a:solidFill>
                    <a:srgbClr val="FF0000"/>
                  </a:solidFill>
                  <a:latin typeface="+mn-lt"/>
                </a:rPr>
                <a:t>X</a:t>
              </a:r>
              <a:endParaRPr lang="tr-TR" sz="3600" dirty="0">
                <a:solidFill>
                  <a:srgbClr val="FF0000"/>
                </a:solidFill>
                <a:latin typeface="+mn-lt"/>
              </a:endParaRPr>
            </a:p>
          </p:txBody>
        </p:sp>
        <p:sp>
          <p:nvSpPr>
            <p:cNvPr id="9" name="Metin kutusu 8"/>
            <p:cNvSpPr txBox="1"/>
            <p:nvPr/>
          </p:nvSpPr>
          <p:spPr>
            <a:xfrm>
              <a:off x="3563888" y="5014917"/>
              <a:ext cx="865943" cy="646331"/>
            </a:xfrm>
            <a:prstGeom prst="rect">
              <a:avLst/>
            </a:prstGeom>
            <a:noFill/>
          </p:spPr>
          <p:txBody>
            <a:bodyPr wrap="none" rtlCol="0">
              <a:spAutoFit/>
            </a:bodyPr>
            <a:lstStyle/>
            <a:p>
              <a:pPr marL="571500" indent="-571500">
                <a:buFont typeface="Wingdings" panose="05000000000000000000" pitchFamily="2" charset="2"/>
                <a:buChar char="ü"/>
              </a:pPr>
              <a:r>
                <a:rPr lang="tr-TR" sz="3600" dirty="0">
                  <a:solidFill>
                    <a:srgbClr val="92D050"/>
                  </a:solidFill>
                  <a:latin typeface="+mn-lt"/>
                </a:rPr>
                <a:t> </a:t>
              </a:r>
            </a:p>
          </p:txBody>
        </p:sp>
      </p:grpSp>
      <p:sp>
        <p:nvSpPr>
          <p:cNvPr id="7" name="Slayt Numarası Yer Tutucusu 6"/>
          <p:cNvSpPr>
            <a:spLocks noGrp="1"/>
          </p:cNvSpPr>
          <p:nvPr>
            <p:ph type="sldNum" sz="quarter" idx="12"/>
          </p:nvPr>
        </p:nvSpPr>
        <p:spPr/>
        <p:txBody>
          <a:bodyPr/>
          <a:lstStyle/>
          <a:p>
            <a:pPr>
              <a:defRPr/>
            </a:pPr>
            <a:fld id="{D28735E3-BFE6-4B93-962F-BFA7A3E12376}" type="slidenum">
              <a:rPr lang="en-US" altLang="tr-TR" smtClean="0"/>
              <a:pPr>
                <a:defRPr/>
              </a:pPr>
              <a:t>29</a:t>
            </a:fld>
            <a:endParaRPr lang="en-US" altLang="tr-TR"/>
          </a:p>
        </p:txBody>
      </p:sp>
    </p:spTree>
    <p:extLst>
      <p:ext uri="{BB962C8B-B14F-4D97-AF65-F5344CB8AC3E}">
        <p14:creationId xmlns:p14="http://schemas.microsoft.com/office/powerpoint/2010/main" val="29872883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2627784" y="1340768"/>
            <a:ext cx="4551871" cy="3361117"/>
          </a:xfrm>
          <a:prstGeom prst="rect">
            <a:avLst/>
          </a:prstGeom>
          <a:blipFill dpi="0" rotWithShape="1">
            <a:blip r:embed="rId2">
              <a:alphaModFix amt="6000"/>
            </a:blip>
            <a:srcRect/>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AutoShape 211"/>
          <p:cNvSpPr>
            <a:spLocks noChangeArrowheads="1"/>
          </p:cNvSpPr>
          <p:nvPr/>
        </p:nvSpPr>
        <p:spPr bwMode="gray">
          <a:xfrm>
            <a:off x="1331640" y="2204864"/>
            <a:ext cx="7344816" cy="996115"/>
          </a:xfrm>
          <a:prstGeom prst="roundRect">
            <a:avLst>
              <a:gd name="adj" fmla="val 50000"/>
            </a:avLst>
          </a:prstGeom>
          <a:noFill/>
          <a:ln>
            <a:noFill/>
            <a:headEnd/>
            <a:tailEnd/>
          </a:ln>
        </p:spPr>
        <p:style>
          <a:lnRef idx="1">
            <a:schemeClr val="accent5"/>
          </a:lnRef>
          <a:fillRef idx="1002">
            <a:schemeClr val="lt2"/>
          </a:fillRef>
          <a:effectRef idx="2">
            <a:schemeClr val="accent5"/>
          </a:effectRef>
          <a:fontRef idx="minor">
            <a:schemeClr val="lt1"/>
          </a:fontRef>
        </p:style>
        <p:txBody>
          <a:bodyPr wrap="none" anchor="ctr"/>
          <a:lstStyle/>
          <a:p>
            <a:pPr lvl="0" algn="ctr"/>
            <a:r>
              <a:rPr lang="tr-TR" sz="2800" dirty="0" smtClean="0">
                <a:solidFill>
                  <a:srgbClr val="FF0000"/>
                </a:solidFill>
                <a:latin typeface="Arial" panose="020B0604020202020204" pitchFamily="34" charset="0"/>
              </a:rPr>
              <a:t> </a:t>
            </a:r>
            <a:r>
              <a:rPr lang="tr-TR" sz="2800" dirty="0" smtClean="0">
                <a:solidFill>
                  <a:schemeClr val="tx2"/>
                </a:solidFill>
              </a:rPr>
              <a:t>Finansal </a:t>
            </a:r>
            <a:r>
              <a:rPr lang="tr-TR" sz="2800" dirty="0">
                <a:solidFill>
                  <a:schemeClr val="tx2"/>
                </a:solidFill>
              </a:rPr>
              <a:t>Tüketicilerden Alınan Muhtelif </a:t>
            </a:r>
            <a:r>
              <a:rPr lang="tr-TR" sz="2800" dirty="0" smtClean="0">
                <a:solidFill>
                  <a:schemeClr val="tx2"/>
                </a:solidFill>
              </a:rPr>
              <a:t>Ücretlere </a:t>
            </a:r>
          </a:p>
          <a:p>
            <a:pPr lvl="0" algn="ctr"/>
            <a:r>
              <a:rPr lang="tr-TR" sz="2800" dirty="0" smtClean="0">
                <a:solidFill>
                  <a:schemeClr val="tx2"/>
                </a:solidFill>
              </a:rPr>
              <a:t>İlişkin Sorular ve Cevaplar</a:t>
            </a:r>
            <a:endParaRPr lang="tr-TR" sz="2800" dirty="0">
              <a:solidFill>
                <a:schemeClr val="tx2"/>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41089">
            <a:off x="7621512" y="4932062"/>
            <a:ext cx="1100887" cy="689567"/>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5982" r="8368" b="24502"/>
          <a:stretch/>
        </p:blipFill>
        <p:spPr>
          <a:xfrm rot="1613619">
            <a:off x="6955945" y="5125468"/>
            <a:ext cx="1298620" cy="912812"/>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21858" flipH="1">
            <a:off x="7883935" y="5771613"/>
            <a:ext cx="1174432" cy="712902"/>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1934" y="6128064"/>
            <a:ext cx="1087217" cy="772649"/>
          </a:xfrm>
          <a:prstGeom prst="rect">
            <a:avLst/>
          </a:prstGeom>
        </p:spPr>
      </p:pic>
      <p:pic>
        <p:nvPicPr>
          <p:cNvPr id="9" name="Resim 8"/>
          <p:cNvPicPr>
            <a:picLocks noChangeAspect="1"/>
          </p:cNvPicPr>
          <p:nvPr/>
        </p:nvPicPr>
        <p:blipFill rotWithShape="1">
          <a:blip r:embed="rId7" cstate="print">
            <a:extLst>
              <a:ext uri="{28A0092B-C50C-407E-A947-70E740481C1C}">
                <a14:useLocalDpi xmlns:a14="http://schemas.microsoft.com/office/drawing/2010/main" val="0"/>
              </a:ext>
            </a:extLst>
          </a:blip>
          <a:srcRect l="11302" r="17471" b="26841"/>
          <a:stretch/>
        </p:blipFill>
        <p:spPr>
          <a:xfrm rot="1140232">
            <a:off x="6138390" y="5136388"/>
            <a:ext cx="979750" cy="541807"/>
          </a:xfrm>
          <a:prstGeom prst="rect">
            <a:avLst/>
          </a:prstGeom>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760513">
            <a:off x="6028072" y="5926269"/>
            <a:ext cx="952443" cy="712715"/>
          </a:xfrm>
          <a:prstGeom prst="rect">
            <a:avLst/>
          </a:prstGeom>
        </p:spPr>
      </p:pic>
      <p:sp>
        <p:nvSpPr>
          <p:cNvPr id="11" name="Slayt Numarası Yer Tutucusu 10"/>
          <p:cNvSpPr>
            <a:spLocks noGrp="1"/>
          </p:cNvSpPr>
          <p:nvPr>
            <p:ph type="sldNum" sz="quarter" idx="10"/>
          </p:nvPr>
        </p:nvSpPr>
        <p:spPr/>
        <p:txBody>
          <a:bodyPr/>
          <a:lstStyle/>
          <a:p>
            <a:pPr>
              <a:defRPr/>
            </a:pPr>
            <a:fld id="{F9D1FC20-E15C-49F7-8A97-D72A6B71BF26}" type="slidenum">
              <a:rPr lang="en-US" altLang="tr-TR" smtClean="0"/>
              <a:pPr>
                <a:defRPr/>
              </a:pPr>
              <a:t>3</a:t>
            </a:fld>
            <a:endParaRPr lang="en-US" altLang="tr-TR"/>
          </a:p>
        </p:txBody>
      </p:sp>
    </p:spTree>
    <p:extLst>
      <p:ext uri="{BB962C8B-B14F-4D97-AF65-F5344CB8AC3E}">
        <p14:creationId xmlns:p14="http://schemas.microsoft.com/office/powerpoint/2010/main" val="268540867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132" y="1700809"/>
            <a:ext cx="7417332" cy="3960440"/>
          </a:xfrm>
        </p:spPr>
        <p:txBody>
          <a:bodyPr/>
          <a:lstStyle/>
          <a:p>
            <a:pPr marL="0" indent="0" algn="just">
              <a:buNone/>
            </a:pPr>
            <a:endParaRPr lang="tr-TR" sz="1600" b="1" dirty="0" smtClean="0">
              <a:solidFill>
                <a:schemeClr val="tx2">
                  <a:lumMod val="50000"/>
                </a:schemeClr>
              </a:solidFill>
            </a:endParaRPr>
          </a:p>
          <a:p>
            <a:pPr marL="0" algn="just">
              <a:buFont typeface="Wingdings" panose="05000000000000000000" pitchFamily="2" charset="2"/>
              <a:buChar char="v"/>
            </a:pPr>
            <a:r>
              <a:rPr lang="tr-TR" sz="1600" dirty="0"/>
              <a:t>R</a:t>
            </a:r>
            <a:r>
              <a:rPr lang="tr-TR" sz="1600" dirty="0" smtClean="0"/>
              <a:t>iziko, teminat tutarı, </a:t>
            </a:r>
            <a:r>
              <a:rPr lang="tr-TR" sz="1600" dirty="0" err="1" smtClean="0"/>
              <a:t>lehdara</a:t>
            </a:r>
            <a:r>
              <a:rPr lang="tr-TR" sz="1600" dirty="0" smtClean="0"/>
              <a:t> ilişkin nitelikler vb. hususlara göre sigorta primi değişir.</a:t>
            </a:r>
          </a:p>
          <a:p>
            <a:pPr marL="0" indent="0" algn="just">
              <a:buNone/>
            </a:pPr>
            <a:endParaRPr lang="tr-TR" sz="1600" dirty="0"/>
          </a:p>
          <a:p>
            <a:pPr marL="0" algn="just">
              <a:buFont typeface="Wingdings" panose="05000000000000000000" pitchFamily="2" charset="2"/>
              <a:buChar char="v"/>
            </a:pPr>
            <a:r>
              <a:rPr lang="tr-TR" sz="1600" dirty="0" smtClean="0"/>
              <a:t>Sigorta prim tutarları, teminatlar, iadeler vb. teknik hususlarda </a:t>
            </a:r>
          </a:p>
          <a:p>
            <a:pPr marL="0" indent="0" algn="just">
              <a:buNone/>
            </a:pPr>
            <a:r>
              <a:rPr lang="tr-TR" sz="1600" dirty="0"/>
              <a:t>	</a:t>
            </a:r>
            <a:r>
              <a:rPr lang="tr-TR" sz="1600" dirty="0" smtClean="0"/>
              <a:t>Sigortacılık </a:t>
            </a:r>
            <a:r>
              <a:rPr lang="tr-TR" sz="1600" dirty="0"/>
              <a:t>K</a:t>
            </a:r>
            <a:r>
              <a:rPr lang="tr-TR" sz="1600" dirty="0" smtClean="0"/>
              <a:t>anunu,</a:t>
            </a:r>
            <a:r>
              <a:rPr lang="tr-TR" sz="1600" dirty="0"/>
              <a:t> Türk Ticaret </a:t>
            </a:r>
            <a:r>
              <a:rPr lang="tr-TR" sz="1600" dirty="0" smtClean="0"/>
              <a:t>Kanunu ve Hazine Müsteşarlığı tarafından yayımlanan çeşitli sigorta türlerine ilişkin genel şartlardan faydalanılabilir.</a:t>
            </a:r>
          </a:p>
          <a:p>
            <a:pPr marL="0" indent="0" algn="just">
              <a:buNone/>
            </a:pPr>
            <a:endParaRPr lang="tr-TR" sz="1600" dirty="0" smtClean="0"/>
          </a:p>
          <a:p>
            <a:pPr marL="0" algn="just">
              <a:buFont typeface="Wingdings" panose="05000000000000000000" pitchFamily="2" charset="2"/>
              <a:buChar char="v"/>
            </a:pPr>
            <a:r>
              <a:rPr lang="tr-TR" sz="1600" dirty="0" smtClean="0"/>
              <a:t>Bu düzenlemelere ilişkin oluşan </a:t>
            </a:r>
            <a:r>
              <a:rPr lang="tr-TR" sz="1600" dirty="0"/>
              <a:t>tereddütlerle ilgili </a:t>
            </a:r>
            <a:r>
              <a:rPr lang="tr-TR" sz="1600" b="1" dirty="0" smtClean="0"/>
              <a:t>Hazine Müsteşarlığı’ndan bilgi talebinde bulunulabilir</a:t>
            </a:r>
            <a:r>
              <a:rPr lang="tr-TR" sz="1600" dirty="0" smtClean="0"/>
              <a:t> veya </a:t>
            </a:r>
            <a:r>
              <a:rPr lang="tr-TR" sz="1600" b="1" dirty="0" smtClean="0"/>
              <a:t>bilirkişilik müessesinden </a:t>
            </a:r>
            <a:r>
              <a:rPr lang="tr-TR" sz="1600" dirty="0" smtClean="0"/>
              <a:t>faydalanılabilir.</a:t>
            </a:r>
            <a:endParaRPr lang="tr-TR" sz="1600" dirty="0"/>
          </a:p>
        </p:txBody>
      </p:sp>
      <p:sp>
        <p:nvSpPr>
          <p:cNvPr id="6" name="Metin kutusu 5"/>
          <p:cNvSpPr txBox="1"/>
          <p:nvPr/>
        </p:nvSpPr>
        <p:spPr>
          <a:xfrm>
            <a:off x="1331132" y="548680"/>
            <a:ext cx="7417332" cy="87716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just">
              <a:defRPr>
                <a:solidFill>
                  <a:schemeClr val="tx2"/>
                </a:solidFill>
              </a:defRPr>
            </a:lvl1pPr>
          </a:lstStyle>
          <a:p>
            <a:r>
              <a:rPr lang="tr-TR" sz="1700" dirty="0" smtClean="0"/>
              <a:t>20) Tüketici </a:t>
            </a:r>
            <a:r>
              <a:rPr lang="tr-TR" sz="1700" dirty="0"/>
              <a:t>kredilerinde sigorta kesintisinin maksimum ve minimum tutarlarına ilişkin düzenlemeler var mıdır?</a:t>
            </a:r>
          </a:p>
          <a:p>
            <a:endParaRPr lang="tr-TR" sz="1700" dirty="0"/>
          </a:p>
        </p:txBody>
      </p:sp>
      <p:sp>
        <p:nvSpPr>
          <p:cNvPr id="2" name="Slayt Numarası Yer Tutucusu 1"/>
          <p:cNvSpPr>
            <a:spLocks noGrp="1"/>
          </p:cNvSpPr>
          <p:nvPr>
            <p:ph type="sldNum" sz="quarter" idx="12"/>
          </p:nvPr>
        </p:nvSpPr>
        <p:spPr/>
        <p:txBody>
          <a:bodyPr/>
          <a:lstStyle/>
          <a:p>
            <a:pPr>
              <a:defRPr/>
            </a:pPr>
            <a:fld id="{D28735E3-BFE6-4B93-962F-BFA7A3E12376}" type="slidenum">
              <a:rPr lang="en-US" altLang="tr-TR" smtClean="0"/>
              <a:pPr>
                <a:defRPr/>
              </a:pPr>
              <a:t>30</a:t>
            </a:fld>
            <a:endParaRPr lang="en-US" altLang="tr-TR"/>
          </a:p>
        </p:txBody>
      </p:sp>
    </p:spTree>
    <p:extLst>
      <p:ext uri="{BB962C8B-B14F-4D97-AF65-F5344CB8AC3E}">
        <p14:creationId xmlns:p14="http://schemas.microsoft.com/office/powerpoint/2010/main" val="311296400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4189" y="1484784"/>
            <a:ext cx="7725544" cy="5544616"/>
          </a:xfrm>
        </p:spPr>
        <p:txBody>
          <a:bodyPr/>
          <a:lstStyle/>
          <a:p>
            <a:pPr marL="0" indent="0" algn="just">
              <a:buNone/>
            </a:pPr>
            <a:endParaRPr lang="tr-TR" sz="1600" dirty="0" smtClean="0">
              <a:solidFill>
                <a:schemeClr val="tx2">
                  <a:lumMod val="50000"/>
                </a:schemeClr>
              </a:solidFill>
            </a:endParaRPr>
          </a:p>
          <a:p>
            <a:pPr marL="0" algn="just">
              <a:buFont typeface="Wingdings" panose="05000000000000000000" pitchFamily="2" charset="2"/>
              <a:buChar char="v"/>
            </a:pPr>
            <a:r>
              <a:rPr lang="tr-TR" sz="1600" dirty="0" smtClean="0">
                <a:solidFill>
                  <a:schemeClr val="tx2">
                    <a:lumMod val="50000"/>
                  </a:schemeClr>
                </a:solidFill>
              </a:rPr>
              <a:t>Sigortacılık</a:t>
            </a:r>
            <a:r>
              <a:rPr lang="tr-TR" sz="1600" dirty="0">
                <a:solidFill>
                  <a:schemeClr val="tx2">
                    <a:lumMod val="50000"/>
                  </a:schemeClr>
                </a:solidFill>
              </a:rPr>
              <a:t> Kanunu'nun 30 uncu maddesi </a:t>
            </a:r>
            <a:r>
              <a:rPr lang="tr-TR" sz="1600" dirty="0" smtClean="0">
                <a:solidFill>
                  <a:schemeClr val="tx2">
                    <a:lumMod val="50000"/>
                  </a:schemeClr>
                </a:solidFill>
              </a:rPr>
              <a:t>ile kurulan</a:t>
            </a:r>
            <a:r>
              <a:rPr lang="tr-TR" sz="1600" dirty="0">
                <a:solidFill>
                  <a:schemeClr val="tx2">
                    <a:lumMod val="50000"/>
                  </a:schemeClr>
                </a:solidFill>
              </a:rPr>
              <a:t> </a:t>
            </a:r>
            <a:r>
              <a:rPr lang="tr-TR" sz="1600" b="1" dirty="0" smtClean="0">
                <a:solidFill>
                  <a:srgbClr val="FF0000"/>
                </a:solidFill>
              </a:rPr>
              <a:t>Sigorta Tahkim Komisyonları </a:t>
            </a:r>
            <a:endParaRPr lang="tr-TR" sz="1600" dirty="0" smtClean="0">
              <a:solidFill>
                <a:schemeClr val="tx2">
                  <a:lumMod val="50000"/>
                </a:schemeClr>
              </a:solidFill>
            </a:endParaRPr>
          </a:p>
          <a:p>
            <a:pPr marL="0" algn="just">
              <a:buFont typeface="Wingdings" panose="05000000000000000000" pitchFamily="2" charset="2"/>
              <a:buChar char="v"/>
            </a:pPr>
            <a:endParaRPr lang="tr-TR" sz="1600" dirty="0" smtClean="0">
              <a:solidFill>
                <a:schemeClr val="tx2">
                  <a:lumMod val="50000"/>
                </a:schemeClr>
              </a:solidFill>
            </a:endParaRPr>
          </a:p>
          <a:p>
            <a:pPr algn="just">
              <a:buFont typeface="Wingdings" panose="05000000000000000000" pitchFamily="2" charset="2"/>
              <a:buChar char="v"/>
            </a:pPr>
            <a:r>
              <a:rPr lang="tr-TR" sz="1600" dirty="0">
                <a:solidFill>
                  <a:schemeClr val="tx2">
                    <a:lumMod val="50000"/>
                  </a:schemeClr>
                </a:solidFill>
              </a:rPr>
              <a:t> </a:t>
            </a:r>
            <a:r>
              <a:rPr lang="tr-TR" sz="1600" dirty="0" smtClean="0">
                <a:solidFill>
                  <a:schemeClr val="tx2">
                    <a:lumMod val="50000"/>
                  </a:schemeClr>
                </a:solidFill>
              </a:rPr>
              <a:t> Bu komisyonlara başvuru açısından aranan bazı şartlar; </a:t>
            </a:r>
          </a:p>
          <a:p>
            <a:pPr marL="0" indent="0" algn="just">
              <a:buNone/>
            </a:pPr>
            <a:r>
              <a:rPr lang="tr-TR" sz="1600" dirty="0">
                <a:solidFill>
                  <a:schemeClr val="tx2">
                    <a:lumMod val="50000"/>
                  </a:schemeClr>
                </a:solidFill>
              </a:rPr>
              <a:t>	</a:t>
            </a:r>
            <a:r>
              <a:rPr lang="tr-TR" sz="1600" dirty="0" smtClean="0">
                <a:solidFill>
                  <a:schemeClr val="tx2">
                    <a:lumMod val="50000"/>
                  </a:schemeClr>
                </a:solidFill>
              </a:rPr>
              <a:t>-</a:t>
            </a:r>
            <a:r>
              <a:rPr lang="tr-TR" sz="1600" dirty="0">
                <a:solidFill>
                  <a:schemeClr val="tx2">
                    <a:lumMod val="50000"/>
                  </a:schemeClr>
                </a:solidFill>
              </a:rPr>
              <a:t>İ</a:t>
            </a:r>
            <a:r>
              <a:rPr lang="tr-TR" sz="1600" dirty="0" smtClean="0">
                <a:solidFill>
                  <a:schemeClr val="tx2">
                    <a:lumMod val="50000"/>
                  </a:schemeClr>
                </a:solidFill>
              </a:rPr>
              <a:t>htiyari sigortalarda  ilgili sigorta kuruluşunun </a:t>
            </a:r>
            <a:r>
              <a:rPr lang="tr-TR" sz="1600" dirty="0">
                <a:solidFill>
                  <a:schemeClr val="tx2">
                    <a:lumMod val="50000"/>
                  </a:schemeClr>
                </a:solidFill>
              </a:rPr>
              <a:t>Sigorta Tahkim Komisyonu'na </a:t>
            </a:r>
            <a:r>
              <a:rPr lang="tr-TR" sz="1600" dirty="0" smtClean="0">
                <a:solidFill>
                  <a:schemeClr val="tx2">
                    <a:lumMod val="50000"/>
                  </a:schemeClr>
                </a:solidFill>
              </a:rPr>
              <a:t>üye olması, </a:t>
            </a:r>
          </a:p>
          <a:p>
            <a:pPr marL="0" indent="0" algn="just">
              <a:buNone/>
            </a:pPr>
            <a:r>
              <a:rPr lang="tr-TR" sz="1600" dirty="0">
                <a:solidFill>
                  <a:schemeClr val="tx2">
                    <a:lumMod val="50000"/>
                  </a:schemeClr>
                </a:solidFill>
              </a:rPr>
              <a:t>	</a:t>
            </a:r>
            <a:r>
              <a:rPr lang="tr-TR" sz="1600" dirty="0" smtClean="0">
                <a:solidFill>
                  <a:schemeClr val="tx2">
                    <a:lumMod val="50000"/>
                  </a:schemeClr>
                </a:solidFill>
              </a:rPr>
              <a:t>-</a:t>
            </a:r>
            <a:r>
              <a:rPr lang="tr-TR" sz="1600" dirty="0">
                <a:solidFill>
                  <a:schemeClr val="tx2">
                    <a:lumMod val="50000"/>
                  </a:schemeClr>
                </a:solidFill>
              </a:rPr>
              <a:t>Ö</a:t>
            </a:r>
            <a:r>
              <a:rPr lang="tr-TR" sz="1600" dirty="0" smtClean="0">
                <a:solidFill>
                  <a:schemeClr val="tx2">
                    <a:lumMod val="50000"/>
                  </a:schemeClr>
                </a:solidFill>
              </a:rPr>
              <a:t>ncelikle sigortacılık </a:t>
            </a:r>
            <a:r>
              <a:rPr lang="tr-TR" sz="1600" dirty="0">
                <a:solidFill>
                  <a:schemeClr val="tx2">
                    <a:lumMod val="50000"/>
                  </a:schemeClr>
                </a:solidFill>
              </a:rPr>
              <a:t>yapan </a:t>
            </a:r>
            <a:r>
              <a:rPr lang="tr-TR" sz="1600" dirty="0" smtClean="0">
                <a:solidFill>
                  <a:schemeClr val="tx2">
                    <a:lumMod val="50000"/>
                  </a:schemeClr>
                </a:solidFill>
              </a:rPr>
              <a:t>kuruluşuna yapılan başvurunun </a:t>
            </a:r>
            <a:r>
              <a:rPr lang="tr-TR" sz="1600" dirty="0">
                <a:solidFill>
                  <a:schemeClr val="tx2">
                    <a:lumMod val="50000"/>
                  </a:schemeClr>
                </a:solidFill>
              </a:rPr>
              <a:t>kısmen ya da tamamen olumsuz sonuçlandığını belgelemiş </a:t>
            </a:r>
            <a:r>
              <a:rPr lang="tr-TR" sz="1600" dirty="0" smtClean="0">
                <a:solidFill>
                  <a:schemeClr val="tx2">
                    <a:lumMod val="50000"/>
                  </a:schemeClr>
                </a:solidFill>
              </a:rPr>
              <a:t>olması gibi.</a:t>
            </a:r>
          </a:p>
          <a:p>
            <a:pPr algn="just">
              <a:buFontTx/>
              <a:buChar char="-"/>
            </a:pPr>
            <a:endParaRPr lang="tr-TR" sz="1600" dirty="0" smtClean="0">
              <a:solidFill>
                <a:schemeClr val="tx2">
                  <a:lumMod val="50000"/>
                </a:schemeClr>
              </a:solidFill>
            </a:endParaRPr>
          </a:p>
          <a:p>
            <a:pPr algn="just">
              <a:buFontTx/>
              <a:buChar char="-"/>
            </a:pPr>
            <a:r>
              <a:rPr lang="tr-TR" sz="1600" b="1" dirty="0" smtClean="0"/>
              <a:t>Tüketici </a:t>
            </a:r>
            <a:r>
              <a:rPr lang="tr-TR" sz="1600" b="1" dirty="0"/>
              <a:t>M</a:t>
            </a:r>
            <a:r>
              <a:rPr lang="tr-TR" sz="1600" b="1" dirty="0" smtClean="0"/>
              <a:t>ahkemesi veya Tüketici Hakem Heyetine </a:t>
            </a:r>
            <a:r>
              <a:rPr lang="tr-TR" sz="1600" b="1" dirty="0"/>
              <a:t>intikal etmiş</a:t>
            </a:r>
            <a:r>
              <a:rPr lang="tr-TR" sz="1600" dirty="0"/>
              <a:t> uyuşmazlıklar ile ilgili olarak </a:t>
            </a:r>
            <a:r>
              <a:rPr lang="tr-TR" sz="1600" b="1" dirty="0" smtClean="0">
                <a:solidFill>
                  <a:srgbClr val="FF0000"/>
                </a:solidFill>
              </a:rPr>
              <a:t>Komisyona başvuru yapılamaz.</a:t>
            </a:r>
            <a:endParaRPr lang="tr-TR" sz="1600" b="1" dirty="0">
              <a:solidFill>
                <a:srgbClr val="FF0000"/>
              </a:solidFill>
            </a:endParaRPr>
          </a:p>
        </p:txBody>
      </p:sp>
      <p:sp>
        <p:nvSpPr>
          <p:cNvPr id="5" name="Metin kutusu 4"/>
          <p:cNvSpPr txBox="1"/>
          <p:nvPr/>
        </p:nvSpPr>
        <p:spPr>
          <a:xfrm>
            <a:off x="1331132" y="548680"/>
            <a:ext cx="7417332"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just">
              <a:defRPr>
                <a:solidFill>
                  <a:schemeClr val="tx2"/>
                </a:solidFill>
              </a:defRPr>
            </a:lvl1pPr>
          </a:lstStyle>
          <a:p>
            <a:r>
              <a:rPr lang="tr-TR" sz="1700" dirty="0" smtClean="0"/>
              <a:t>21) Kredi </a:t>
            </a:r>
            <a:r>
              <a:rPr lang="tr-TR" sz="1700" dirty="0"/>
              <a:t>bağlantılı sigortalarda tüketici hakem heyeti dışında başka </a:t>
            </a:r>
            <a:r>
              <a:rPr lang="tr-TR" sz="1700" dirty="0" err="1"/>
              <a:t>merciye</a:t>
            </a:r>
            <a:r>
              <a:rPr lang="tr-TR" sz="1700" dirty="0"/>
              <a:t> başvurabilir mi? </a:t>
            </a:r>
          </a:p>
        </p:txBody>
      </p:sp>
      <p:sp>
        <p:nvSpPr>
          <p:cNvPr id="2" name="Slayt Numarası Yer Tutucusu 1"/>
          <p:cNvSpPr>
            <a:spLocks noGrp="1"/>
          </p:cNvSpPr>
          <p:nvPr>
            <p:ph type="sldNum" sz="quarter" idx="12"/>
          </p:nvPr>
        </p:nvSpPr>
        <p:spPr/>
        <p:txBody>
          <a:bodyPr/>
          <a:lstStyle/>
          <a:p>
            <a:pPr>
              <a:defRPr/>
            </a:pPr>
            <a:fld id="{D28735E3-BFE6-4B93-962F-BFA7A3E12376}" type="slidenum">
              <a:rPr lang="en-US" altLang="tr-TR" smtClean="0"/>
              <a:pPr>
                <a:defRPr/>
              </a:pPr>
              <a:t>31</a:t>
            </a:fld>
            <a:endParaRPr lang="en-US" altLang="tr-TR"/>
          </a:p>
        </p:txBody>
      </p:sp>
      <p:pic>
        <p:nvPicPr>
          <p:cNvPr id="6" name="Resim 5"/>
          <p:cNvPicPr>
            <a:picLocks noChangeAspect="1"/>
          </p:cNvPicPr>
          <p:nvPr/>
        </p:nvPicPr>
        <p:blipFill>
          <a:blip r:embed="rId3">
            <a:extLst>
              <a:ext uri="{BEBA8EAE-BF5A-486C-A8C5-ECC9F3942E4B}">
                <a14:imgProps xmlns:a14="http://schemas.microsoft.com/office/drawing/2010/main">
                  <a14:imgLayer r:embed="rId4">
                    <a14:imgEffect>
                      <a14:sharpenSoften amount="-23000"/>
                    </a14:imgEffect>
                  </a14:imgLayer>
                </a14:imgProps>
              </a:ext>
              <a:ext uri="{28A0092B-C50C-407E-A947-70E740481C1C}">
                <a14:useLocalDpi xmlns:a14="http://schemas.microsoft.com/office/drawing/2010/main" val="0"/>
              </a:ext>
            </a:extLst>
          </a:blip>
          <a:stretch>
            <a:fillRect/>
          </a:stretch>
        </p:blipFill>
        <p:spPr>
          <a:xfrm>
            <a:off x="5652120" y="4685222"/>
            <a:ext cx="3194298" cy="2079483"/>
          </a:xfrm>
          <a:prstGeom prst="rect">
            <a:avLst/>
          </a:prstGeom>
          <a:effectLst>
            <a:softEdge rad="127000"/>
          </a:effectLst>
        </p:spPr>
      </p:pic>
    </p:spTree>
    <p:extLst>
      <p:ext uri="{BB962C8B-B14F-4D97-AF65-F5344CB8AC3E}">
        <p14:creationId xmlns:p14="http://schemas.microsoft.com/office/powerpoint/2010/main" val="72270552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8549" y="548680"/>
            <a:ext cx="7523113"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just">
              <a:defRPr>
                <a:solidFill>
                  <a:schemeClr val="tx2"/>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tr-TR" sz="1700" dirty="0" smtClean="0"/>
              <a:t>22) Tüketici </a:t>
            </a:r>
            <a:r>
              <a:rPr lang="tr-TR" sz="1700" dirty="0"/>
              <a:t>Kredisi aracılığı veya Kredi kartı ile yapılan mal alımlarında cayma hakkı kullanılabilir mi</a:t>
            </a:r>
            <a:r>
              <a:rPr lang="tr-TR" sz="1700" dirty="0" smtClean="0"/>
              <a:t>?</a:t>
            </a:r>
            <a:endParaRPr lang="tr-TR" sz="1700" dirty="0"/>
          </a:p>
        </p:txBody>
      </p:sp>
      <p:sp>
        <p:nvSpPr>
          <p:cNvPr id="5" name="Dikdörtgen 4"/>
          <p:cNvSpPr/>
          <p:nvPr/>
        </p:nvSpPr>
        <p:spPr>
          <a:xfrm>
            <a:off x="1288549" y="1340768"/>
            <a:ext cx="7523113" cy="2800767"/>
          </a:xfrm>
          <a:prstGeom prst="rect">
            <a:avLst/>
          </a:prstGeom>
        </p:spPr>
        <p:txBody>
          <a:bodyPr wrap="square">
            <a:spAutoFit/>
          </a:bodyPr>
          <a:lstStyle/>
          <a:p>
            <a:pPr lvl="0" indent="-285750" algn="just">
              <a:buFont typeface="Wingdings" panose="05000000000000000000" pitchFamily="2" charset="2"/>
              <a:buChar char="v"/>
              <a:defRPr/>
            </a:pPr>
            <a:r>
              <a:rPr lang="tr-TR" sz="1600" dirty="0" smtClean="0">
                <a:latin typeface="+mn-lt"/>
              </a:rPr>
              <a:t>Tüketici</a:t>
            </a:r>
            <a:r>
              <a:rPr lang="tr-TR" sz="1600" dirty="0" smtClean="0">
                <a:solidFill>
                  <a:srgbClr val="FF0000"/>
                </a:solidFill>
                <a:latin typeface="+mn-lt"/>
              </a:rPr>
              <a:t> </a:t>
            </a:r>
            <a:r>
              <a:rPr lang="tr-TR" sz="1600" dirty="0" smtClean="0">
                <a:latin typeface="+mn-lt"/>
              </a:rPr>
              <a:t>kredisi, </a:t>
            </a:r>
            <a:r>
              <a:rPr lang="tr-TR" sz="1600" b="0" dirty="0" smtClean="0">
                <a:solidFill>
                  <a:srgbClr val="FF0000"/>
                </a:solidFill>
                <a:latin typeface="+mn-lt"/>
              </a:rPr>
              <a:t>belirli bir malın veya hizmetin tedarikine ilişkin </a:t>
            </a:r>
            <a:r>
              <a:rPr lang="tr-TR" sz="1600" b="0" dirty="0" smtClean="0">
                <a:latin typeface="+mn-lt"/>
              </a:rPr>
              <a:t>verilmesi durumunda </a:t>
            </a:r>
            <a:r>
              <a:rPr lang="tr-TR" sz="1600" b="0" dirty="0" smtClean="0">
                <a:solidFill>
                  <a:srgbClr val="FF0000"/>
                </a:solidFill>
                <a:latin typeface="+mn-lt"/>
              </a:rPr>
              <a:t>Bağlı Kredidir</a:t>
            </a:r>
            <a:r>
              <a:rPr lang="tr-TR" sz="1600" b="0" dirty="0" smtClean="0">
                <a:latin typeface="+mn-lt"/>
              </a:rPr>
              <a:t>.</a:t>
            </a:r>
          </a:p>
          <a:p>
            <a:pPr lvl="0" algn="just">
              <a:defRPr/>
            </a:pPr>
            <a:endParaRPr lang="tr-TR" sz="1600" b="0" u="sng" dirty="0" smtClean="0">
              <a:latin typeface="+mn-lt"/>
            </a:endParaRPr>
          </a:p>
          <a:p>
            <a:pPr lvl="0" algn="just">
              <a:defRPr/>
            </a:pPr>
            <a:r>
              <a:rPr lang="tr-TR" sz="1600" u="sng" dirty="0" smtClean="0">
                <a:latin typeface="+mn-lt"/>
              </a:rPr>
              <a:t>Bağlı Kredi</a:t>
            </a:r>
            <a:r>
              <a:rPr lang="tr-TR" sz="1600" b="0" u="sng" dirty="0" smtClean="0">
                <a:latin typeface="+mn-lt"/>
              </a:rPr>
              <a:t>;</a:t>
            </a:r>
          </a:p>
          <a:p>
            <a:pPr lvl="0" algn="just">
              <a:defRPr/>
            </a:pPr>
            <a:r>
              <a:rPr lang="tr-TR" sz="1600" b="0" dirty="0" smtClean="0">
                <a:latin typeface="+mn-lt"/>
              </a:rPr>
              <a:t>1- Söz konusu mal veya hizmet alımı için kurulan sözleşmeden cayılmış olması</a:t>
            </a:r>
          </a:p>
          <a:p>
            <a:pPr lvl="0" algn="just">
              <a:defRPr/>
            </a:pPr>
            <a:r>
              <a:rPr lang="tr-TR" sz="1600" b="0" dirty="0" smtClean="0">
                <a:latin typeface="+mn-lt"/>
              </a:rPr>
              <a:t>2- Caymaya ilişkin bildirimin de 14 gün içinde kredi verene de yöneltilmiş olması </a:t>
            </a:r>
          </a:p>
          <a:p>
            <a:pPr lvl="0" algn="just">
              <a:defRPr/>
            </a:pPr>
            <a:r>
              <a:rPr lang="tr-TR" sz="1600" b="0" dirty="0">
                <a:latin typeface="+mn-lt"/>
              </a:rPr>
              <a:t>h</a:t>
            </a:r>
            <a:r>
              <a:rPr lang="tr-TR" sz="1600" b="0" dirty="0" smtClean="0">
                <a:latin typeface="+mn-lt"/>
              </a:rPr>
              <a:t>alinde herhangi bir tazminat, ceza ödemeden </a:t>
            </a:r>
            <a:r>
              <a:rPr lang="tr-TR" sz="1600" dirty="0" smtClean="0">
                <a:latin typeface="+mn-lt"/>
              </a:rPr>
              <a:t>sona erer.</a:t>
            </a:r>
          </a:p>
          <a:p>
            <a:pPr lvl="0" algn="just">
              <a:defRPr/>
            </a:pPr>
            <a:endParaRPr lang="tr-TR" sz="1600" b="0" dirty="0" smtClean="0">
              <a:latin typeface="+mn-lt"/>
            </a:endParaRPr>
          </a:p>
          <a:p>
            <a:pPr lvl="0" algn="just">
              <a:defRPr/>
            </a:pPr>
            <a:r>
              <a:rPr lang="tr-TR" sz="1600" u="sng" dirty="0" smtClean="0">
                <a:latin typeface="+mn-lt"/>
              </a:rPr>
              <a:t>Mal/hizmet alım sözleşmesinden dönme hakkı ise</a:t>
            </a:r>
            <a:r>
              <a:rPr lang="tr-TR" sz="1600" b="0" dirty="0" smtClean="0">
                <a:latin typeface="+mn-lt"/>
              </a:rPr>
              <a:t>; malın hiç ve gereği gibi ifa edilememesi durumunda kullanılabilir. Tüketici burada bedelde indirim hakkını kullandığı durumda kredi de bu oranda indirilir ve ödeme planı buna göre yenilenir. </a:t>
            </a:r>
            <a:endParaRPr lang="tr-TR" sz="1600" b="0" dirty="0">
              <a:latin typeface="+mn-lt"/>
            </a:endParaRPr>
          </a:p>
        </p:txBody>
      </p:sp>
      <p:sp>
        <p:nvSpPr>
          <p:cNvPr id="6" name="Metin kutusu 5"/>
          <p:cNvSpPr txBox="1"/>
          <p:nvPr/>
        </p:nvSpPr>
        <p:spPr>
          <a:xfrm>
            <a:off x="1493684" y="4797152"/>
            <a:ext cx="2851749"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tr-TR" sz="1400" dirty="0">
                <a:solidFill>
                  <a:schemeClr val="tx1"/>
                </a:solidFill>
              </a:rPr>
              <a:t>K</a:t>
            </a:r>
            <a:r>
              <a:rPr lang="tr-TR" sz="1400" dirty="0" smtClean="0">
                <a:solidFill>
                  <a:schemeClr val="tx1"/>
                </a:solidFill>
              </a:rPr>
              <a:t>redi kartı sözleşmeleri </a:t>
            </a:r>
            <a:r>
              <a:rPr lang="tr-TR" sz="1400" b="0" dirty="0" smtClean="0">
                <a:solidFill>
                  <a:schemeClr val="tx1"/>
                </a:solidFill>
              </a:rPr>
              <a:t>belirli bir mal/hizmet alımıyla kurulmaması nedeniyle </a:t>
            </a:r>
            <a:r>
              <a:rPr lang="tr-TR" sz="1400" dirty="0" smtClean="0">
                <a:solidFill>
                  <a:schemeClr val="tx1"/>
                </a:solidFill>
              </a:rPr>
              <a:t>Bağlı Kredi Sözleşmesi olarak değerlendirilemez.</a:t>
            </a:r>
            <a:endParaRPr lang="tr-TR" sz="1400" dirty="0">
              <a:solidFill>
                <a:schemeClr val="tx1"/>
              </a:solidFill>
            </a:endParaRPr>
          </a:p>
        </p:txBody>
      </p:sp>
      <p:cxnSp>
        <p:nvCxnSpPr>
          <p:cNvPr id="8" name="Düz Ok Bağlayıcısı 7"/>
          <p:cNvCxnSpPr/>
          <p:nvPr/>
        </p:nvCxnSpPr>
        <p:spPr>
          <a:xfrm>
            <a:off x="4454865" y="5291733"/>
            <a:ext cx="468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Metin kutusu 8"/>
          <p:cNvSpPr txBox="1"/>
          <p:nvPr/>
        </p:nvSpPr>
        <p:spPr>
          <a:xfrm>
            <a:off x="4944822" y="4797151"/>
            <a:ext cx="3879622"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tr-TR" sz="1400" b="0" dirty="0" smtClean="0">
                <a:solidFill>
                  <a:schemeClr val="tx1"/>
                </a:solidFill>
              </a:rPr>
              <a:t>Ancak, bazı firmalar şirket politikası gereği mal iadesi kabul edebilmektedir. Bu durumda </a:t>
            </a:r>
            <a:r>
              <a:rPr lang="tr-TR" sz="1400" b="0" u="sng" dirty="0">
                <a:solidFill>
                  <a:schemeClr val="tx1"/>
                </a:solidFill>
              </a:rPr>
              <a:t>taksitli alınmış </a:t>
            </a:r>
            <a:r>
              <a:rPr lang="tr-TR" sz="1400" b="0" u="sng" dirty="0" smtClean="0">
                <a:solidFill>
                  <a:schemeClr val="tx1"/>
                </a:solidFill>
              </a:rPr>
              <a:t>malın </a:t>
            </a:r>
            <a:r>
              <a:rPr lang="tr-TR" sz="1400" b="0" dirty="0" smtClean="0">
                <a:solidFill>
                  <a:schemeClr val="tx1"/>
                </a:solidFill>
              </a:rPr>
              <a:t>iadesini yapabilen bir tüketiciye kredi kartına iadesi de yapılmaktadır. (</a:t>
            </a:r>
            <a:r>
              <a:rPr lang="tr-TR" sz="1400" b="0" u="sng" dirty="0" smtClean="0">
                <a:solidFill>
                  <a:schemeClr val="tx1"/>
                </a:solidFill>
              </a:rPr>
              <a:t>taksit halinde)</a:t>
            </a:r>
            <a:endParaRPr lang="tr-TR" sz="1400" b="0" u="sng" dirty="0">
              <a:solidFill>
                <a:schemeClr val="tx1"/>
              </a:solidFill>
            </a:endParaRPr>
          </a:p>
        </p:txBody>
      </p:sp>
      <p:sp>
        <p:nvSpPr>
          <p:cNvPr id="7" name="Slayt Numarası Yer Tutucusu 6"/>
          <p:cNvSpPr>
            <a:spLocks noGrp="1"/>
          </p:cNvSpPr>
          <p:nvPr>
            <p:ph type="sldNum" sz="quarter" idx="10"/>
          </p:nvPr>
        </p:nvSpPr>
        <p:spPr/>
        <p:txBody>
          <a:bodyPr/>
          <a:lstStyle/>
          <a:p>
            <a:pPr>
              <a:defRPr/>
            </a:pPr>
            <a:fld id="{F9D1FC20-E15C-49F7-8A97-D72A6B71BF26}" type="slidenum">
              <a:rPr lang="en-US" altLang="tr-TR" smtClean="0"/>
              <a:pPr>
                <a:defRPr/>
              </a:pPr>
              <a:t>32</a:t>
            </a:fld>
            <a:endParaRPr lang="en-US" altLang="tr-TR"/>
          </a:p>
        </p:txBody>
      </p:sp>
    </p:spTree>
    <p:extLst>
      <p:ext uri="{BB962C8B-B14F-4D97-AF65-F5344CB8AC3E}">
        <p14:creationId xmlns:p14="http://schemas.microsoft.com/office/powerpoint/2010/main" val="54647438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319442" y="2852936"/>
            <a:ext cx="7344816" cy="2554545"/>
          </a:xfrm>
          <a:prstGeom prst="rect">
            <a:avLst/>
          </a:prstGeom>
          <a:noFill/>
        </p:spPr>
        <p:txBody>
          <a:bodyPr wrap="square" rtlCol="0">
            <a:spAutoFit/>
          </a:bodyPr>
          <a:lstStyle/>
          <a:p>
            <a:pPr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600" b="0" u="sng" dirty="0" smtClean="0">
                <a:latin typeface="+mn-lt"/>
              </a:rPr>
              <a:t>Tüketici Kredileri Sözleşmelerinde</a:t>
            </a:r>
            <a:r>
              <a:rPr lang="tr-TR" sz="1600" b="0" dirty="0" smtClean="0">
                <a:latin typeface="+mn-lt"/>
              </a:rPr>
              <a:t>, ödemeler faiz veya belli bir menfaat karşılığında </a:t>
            </a:r>
            <a:r>
              <a:rPr lang="tr-TR" sz="1600" dirty="0" smtClean="0">
                <a:latin typeface="+mn-lt"/>
              </a:rPr>
              <a:t>üç aydan daha uzun süre ertelenir </a:t>
            </a:r>
            <a:r>
              <a:rPr lang="tr-TR" sz="1600" b="0" dirty="0" smtClean="0">
                <a:latin typeface="+mn-lt"/>
              </a:rPr>
              <a:t>veya benzer şekilde </a:t>
            </a:r>
            <a:r>
              <a:rPr lang="tr-TR" sz="1600" dirty="0" smtClean="0">
                <a:latin typeface="+mn-lt"/>
              </a:rPr>
              <a:t>taksitle gerçekleşir.</a:t>
            </a:r>
            <a:endParaRPr lang="tr-TR" sz="1600" b="0" dirty="0" smtClean="0">
              <a:latin typeface="+mn-lt"/>
            </a:endParaRPr>
          </a:p>
          <a:p>
            <a:pPr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tr-TR" sz="1600" b="0" dirty="0" smtClean="0">
              <a:latin typeface="+mn-lt"/>
            </a:endParaRPr>
          </a:p>
          <a:p>
            <a:pPr marR="0" lvl="0" algn="just" defTabSz="914400" rtl="0" eaLnBrk="1" fontAlgn="auto" latinLnBrk="0" hangingPunct="1">
              <a:lnSpc>
                <a:spcPct val="100000"/>
              </a:lnSpc>
              <a:spcBef>
                <a:spcPts val="0"/>
              </a:spcBef>
              <a:spcAft>
                <a:spcPts val="0"/>
              </a:spcAft>
              <a:buClrTx/>
              <a:buSzTx/>
              <a:tabLst/>
              <a:defRPr/>
            </a:pPr>
            <a:r>
              <a:rPr lang="tr-TR" sz="1600" b="0" dirty="0">
                <a:latin typeface="+mn-lt"/>
              </a:rPr>
              <a:t> </a:t>
            </a:r>
            <a:r>
              <a:rPr lang="tr-TR" sz="1600" b="0" dirty="0" smtClean="0">
                <a:latin typeface="+mn-lt"/>
              </a:rPr>
              <a:t>     </a:t>
            </a:r>
            <a:r>
              <a:rPr lang="tr-TR" sz="1600" b="0" u="sng" dirty="0" smtClean="0">
                <a:latin typeface="+mn-lt"/>
              </a:rPr>
              <a:t>Taksitle Satış Sözleşmelerinde</a:t>
            </a:r>
            <a:r>
              <a:rPr lang="tr-TR" sz="1600" b="0" dirty="0" smtClean="0">
                <a:latin typeface="+mn-lt"/>
              </a:rPr>
              <a:t>, </a:t>
            </a:r>
            <a:r>
              <a:rPr lang="tr-TR" sz="1600" dirty="0" smtClean="0">
                <a:latin typeface="+mn-lt"/>
              </a:rPr>
              <a:t>bedel kısım </a:t>
            </a:r>
            <a:r>
              <a:rPr lang="tr-TR" sz="1600" dirty="0" err="1" smtClean="0">
                <a:latin typeface="+mn-lt"/>
              </a:rPr>
              <a:t>kısım</a:t>
            </a:r>
            <a:r>
              <a:rPr lang="tr-TR" sz="1600" b="0" dirty="0" smtClean="0">
                <a:latin typeface="+mn-lt"/>
              </a:rPr>
              <a:t> ödenir</a:t>
            </a:r>
          </a:p>
          <a:p>
            <a:pPr marR="0" lvl="0" algn="just" defTabSz="914400" rtl="0" eaLnBrk="1" fontAlgn="auto" latinLnBrk="0" hangingPunct="1">
              <a:lnSpc>
                <a:spcPct val="100000"/>
              </a:lnSpc>
              <a:spcBef>
                <a:spcPts val="0"/>
              </a:spcBef>
              <a:spcAft>
                <a:spcPts val="0"/>
              </a:spcAft>
              <a:buClrTx/>
              <a:buSzTx/>
              <a:tabLst/>
              <a:defRPr/>
            </a:pPr>
            <a:endParaRPr lang="tr-TR" sz="1600" b="0" dirty="0">
              <a:latin typeface="+mn-lt"/>
            </a:endParaRPr>
          </a:p>
          <a:p>
            <a:pPr indent="-285750" algn="just" eaLnBrk="1" fontAlgn="auto" hangingPunct="1">
              <a:spcBef>
                <a:spcPts val="0"/>
              </a:spcBef>
              <a:spcAft>
                <a:spcPts val="0"/>
              </a:spcAft>
              <a:buFont typeface="Wingdings" panose="05000000000000000000" pitchFamily="2" charset="2"/>
              <a:buChar char="v"/>
              <a:defRPr/>
            </a:pPr>
            <a:r>
              <a:rPr lang="tr-TR" sz="1600" b="0" dirty="0" smtClean="0">
                <a:latin typeface="+mn-lt"/>
              </a:rPr>
              <a:t>Kredilendirme, satıcı/sağlayıcı </a:t>
            </a:r>
            <a:r>
              <a:rPr lang="tr-TR" sz="1600" b="0" dirty="0">
                <a:latin typeface="+mn-lt"/>
              </a:rPr>
              <a:t>tarafından </a:t>
            </a:r>
            <a:r>
              <a:rPr lang="tr-TR" sz="1600" b="0" dirty="0" smtClean="0">
                <a:latin typeface="+mn-lt"/>
              </a:rPr>
              <a:t>yapılıyorsa </a:t>
            </a:r>
            <a:r>
              <a:rPr lang="tr-TR" sz="1600" b="0" u="sng" dirty="0">
                <a:latin typeface="+mn-lt"/>
              </a:rPr>
              <a:t>taksitli satış</a:t>
            </a:r>
            <a:r>
              <a:rPr lang="tr-TR" sz="1600" b="0" dirty="0">
                <a:latin typeface="+mn-lt"/>
              </a:rPr>
              <a:t>, </a:t>
            </a:r>
          </a:p>
          <a:p>
            <a:pPr algn="just" eaLnBrk="1" fontAlgn="auto" hangingPunct="1">
              <a:spcBef>
                <a:spcPts val="0"/>
              </a:spcBef>
              <a:spcAft>
                <a:spcPts val="0"/>
              </a:spcAft>
              <a:defRPr/>
            </a:pPr>
            <a:r>
              <a:rPr lang="tr-TR" sz="1600" b="0" dirty="0" smtClean="0">
                <a:latin typeface="+mn-lt"/>
              </a:rPr>
              <a:t>                                 finans </a:t>
            </a:r>
            <a:r>
              <a:rPr lang="tr-TR" sz="1600" b="0" dirty="0">
                <a:latin typeface="+mn-lt"/>
              </a:rPr>
              <a:t>kurumu tarafından </a:t>
            </a:r>
            <a:r>
              <a:rPr lang="tr-TR" sz="1600" b="0" dirty="0" smtClean="0">
                <a:latin typeface="+mn-lt"/>
              </a:rPr>
              <a:t>yapılıyor </a:t>
            </a:r>
            <a:r>
              <a:rPr lang="tr-TR" sz="1600" b="0" dirty="0">
                <a:latin typeface="+mn-lt"/>
              </a:rPr>
              <a:t>ise </a:t>
            </a:r>
            <a:r>
              <a:rPr lang="tr-TR" sz="1600" b="0" u="sng" dirty="0">
                <a:latin typeface="+mn-lt"/>
              </a:rPr>
              <a:t>tüketici </a:t>
            </a:r>
            <a:r>
              <a:rPr lang="tr-TR" sz="1600" b="0" u="sng" dirty="0" smtClean="0">
                <a:latin typeface="+mn-lt"/>
              </a:rPr>
              <a:t>kredisi</a:t>
            </a:r>
          </a:p>
          <a:p>
            <a:pPr algn="just" eaLnBrk="1" fontAlgn="auto" hangingPunct="1">
              <a:spcBef>
                <a:spcPts val="0"/>
              </a:spcBef>
              <a:spcAft>
                <a:spcPts val="0"/>
              </a:spcAft>
              <a:defRPr/>
            </a:pPr>
            <a:endParaRPr lang="tr-TR" sz="1600" b="0" dirty="0" smtClean="0">
              <a:latin typeface="+mn-lt"/>
            </a:endParaRPr>
          </a:p>
          <a:p>
            <a:pPr algn="just" eaLnBrk="1" fontAlgn="auto" hangingPunct="1">
              <a:spcBef>
                <a:spcPts val="0"/>
              </a:spcBef>
              <a:spcAft>
                <a:spcPts val="0"/>
              </a:spcAft>
              <a:defRPr/>
            </a:pPr>
            <a:r>
              <a:rPr lang="tr-TR" sz="1600" b="0" dirty="0">
                <a:latin typeface="+mn-lt"/>
              </a:rPr>
              <a:t>T</a:t>
            </a:r>
            <a:r>
              <a:rPr lang="tr-TR" sz="1600" b="0" dirty="0" smtClean="0">
                <a:latin typeface="+mn-lt"/>
              </a:rPr>
              <a:t>eknoloji </a:t>
            </a:r>
            <a:r>
              <a:rPr lang="tr-TR" sz="1600" b="0" dirty="0">
                <a:latin typeface="+mn-lt"/>
              </a:rPr>
              <a:t>firmalarından alınan cep </a:t>
            </a:r>
            <a:r>
              <a:rPr lang="tr-TR" sz="1600" b="0" dirty="0" smtClean="0">
                <a:latin typeface="+mn-lt"/>
              </a:rPr>
              <a:t>telefonları </a:t>
            </a:r>
            <a:r>
              <a:rPr lang="tr-TR" sz="1600" b="0" dirty="0">
                <a:latin typeface="+mn-lt"/>
              </a:rPr>
              <a:t>bankalar tarafından </a:t>
            </a:r>
            <a:r>
              <a:rPr lang="tr-TR" sz="1600" b="0" dirty="0" smtClean="0">
                <a:latin typeface="+mn-lt"/>
              </a:rPr>
              <a:t>kredilendirilmesi ile alınıyorsa </a:t>
            </a:r>
            <a:r>
              <a:rPr lang="tr-TR" sz="1600" b="0" dirty="0" err="1" smtClean="0">
                <a:latin typeface="+mn-lt"/>
              </a:rPr>
              <a:t>burda</a:t>
            </a:r>
            <a:r>
              <a:rPr lang="tr-TR" sz="1600" b="0" dirty="0" smtClean="0">
                <a:latin typeface="+mn-lt"/>
              </a:rPr>
              <a:t> </a:t>
            </a:r>
            <a:r>
              <a:rPr lang="tr-TR" sz="1600" dirty="0" smtClean="0">
                <a:latin typeface="+mn-lt"/>
              </a:rPr>
              <a:t>“BAĞLI KREDİ</a:t>
            </a:r>
            <a:r>
              <a:rPr lang="tr-TR" sz="1600" dirty="0">
                <a:latin typeface="+mn-lt"/>
              </a:rPr>
              <a:t>”</a:t>
            </a:r>
            <a:r>
              <a:rPr lang="tr-TR" sz="1600" dirty="0" smtClean="0">
                <a:latin typeface="+mn-lt"/>
              </a:rPr>
              <a:t> </a:t>
            </a:r>
            <a:r>
              <a:rPr lang="tr-TR" sz="1600" b="0" dirty="0">
                <a:latin typeface="+mn-lt"/>
              </a:rPr>
              <a:t>ilişkisi söz konusudur. </a:t>
            </a:r>
            <a:endParaRPr kumimoji="0" lang="tr-TR" sz="1600" b="0" i="0" u="none" strike="noStrike" kern="1200" cap="none" spc="0" normalizeH="0" baseline="0" noProof="0" dirty="0" smtClean="0">
              <a:ln>
                <a:noFill/>
              </a:ln>
              <a:solidFill>
                <a:srgbClr val="002060"/>
              </a:solidFill>
              <a:effectLst/>
              <a:uLnTx/>
              <a:uFillTx/>
              <a:latin typeface="+mn-lt"/>
            </a:endParaRPr>
          </a:p>
        </p:txBody>
      </p:sp>
      <p:sp>
        <p:nvSpPr>
          <p:cNvPr id="5" name="Metin kutusu 4"/>
          <p:cNvSpPr txBox="1"/>
          <p:nvPr/>
        </p:nvSpPr>
        <p:spPr>
          <a:xfrm>
            <a:off x="1326898" y="542871"/>
            <a:ext cx="7337360" cy="166199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just">
              <a:defRPr>
                <a:solidFill>
                  <a:schemeClr val="tx2"/>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tr-TR" sz="1700" dirty="0" smtClean="0"/>
              <a:t>23) GSM </a:t>
            </a:r>
            <a:r>
              <a:rPr lang="tr-TR" sz="1700" dirty="0"/>
              <a:t>operatörlerinin bayilerinden ya da teknoloji marketlerden satışı yapılan ürünlere ilişkin olarak, satıcıların bankalarla ya da finansman şirketleri aracılığı ile tüketicilere kredi kullandırdıkları bilinmektedir. Bu tür ‘Bağlı Kredi Sözleşmesi’ akdedilerek yapılan satışlar, ayrıca “Taksitle Satış Sözleşmesi’ imzalanmadığı halde ödemenin vadeler halinde yapılmasından dolayı taksitle satış sayılır mı? </a:t>
            </a:r>
          </a:p>
        </p:txBody>
      </p:sp>
      <p:sp>
        <p:nvSpPr>
          <p:cNvPr id="2" name="Slayt Numarası Yer Tutucusu 1"/>
          <p:cNvSpPr>
            <a:spLocks noGrp="1"/>
          </p:cNvSpPr>
          <p:nvPr>
            <p:ph type="sldNum" sz="quarter" idx="10"/>
          </p:nvPr>
        </p:nvSpPr>
        <p:spPr/>
        <p:txBody>
          <a:bodyPr/>
          <a:lstStyle/>
          <a:p>
            <a:pPr>
              <a:defRPr/>
            </a:pPr>
            <a:fld id="{F9D1FC20-E15C-49F7-8A97-D72A6B71BF26}" type="slidenum">
              <a:rPr lang="en-US" altLang="tr-TR" smtClean="0"/>
              <a:pPr>
                <a:defRPr/>
              </a:pPr>
              <a:t>33</a:t>
            </a:fld>
            <a:endParaRPr lang="en-US" alt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5264150"/>
            <a:ext cx="2295525" cy="1457325"/>
          </a:xfrm>
          <a:prstGeom prst="rect">
            <a:avLst/>
          </a:prstGeom>
        </p:spPr>
      </p:pic>
    </p:spTree>
    <p:extLst>
      <p:ext uri="{BB962C8B-B14F-4D97-AF65-F5344CB8AC3E}">
        <p14:creationId xmlns:p14="http://schemas.microsoft.com/office/powerpoint/2010/main" val="361052805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979712" y="1340768"/>
            <a:ext cx="5719787" cy="3888432"/>
          </a:xfrm>
          <a:prstGeom prst="rect">
            <a:avLst/>
          </a:prstGeom>
          <a:blipFill dpi="0" rotWithShape="1">
            <a:blip r:embed="rId2">
              <a:alphaModFix amt="6000"/>
            </a:blip>
            <a:srcRect/>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AutoShape 211"/>
          <p:cNvSpPr>
            <a:spLocks noChangeArrowheads="1"/>
          </p:cNvSpPr>
          <p:nvPr/>
        </p:nvSpPr>
        <p:spPr bwMode="gray">
          <a:xfrm>
            <a:off x="1043608" y="1916832"/>
            <a:ext cx="7632848" cy="1572179"/>
          </a:xfrm>
          <a:prstGeom prst="roundRect">
            <a:avLst>
              <a:gd name="adj" fmla="val 50000"/>
            </a:avLst>
          </a:prstGeom>
          <a:noFill/>
          <a:ln>
            <a:noFill/>
            <a:headEnd/>
            <a:tailEnd/>
          </a:ln>
        </p:spPr>
        <p:style>
          <a:lnRef idx="1">
            <a:schemeClr val="accent5"/>
          </a:lnRef>
          <a:fillRef idx="1002">
            <a:schemeClr val="lt2"/>
          </a:fillRef>
          <a:effectRef idx="2">
            <a:schemeClr val="accent5"/>
          </a:effectRef>
          <a:fontRef idx="minor">
            <a:schemeClr val="lt1"/>
          </a:fontRef>
        </p:style>
        <p:txBody>
          <a:bodyPr wrap="none" anchor="ctr"/>
          <a:lstStyle/>
          <a:p>
            <a:pPr algn="ctr"/>
            <a:r>
              <a:rPr lang="tr-TR" sz="2800" dirty="0" smtClean="0">
                <a:solidFill>
                  <a:schemeClr val="tx2"/>
                </a:solidFill>
              </a:rPr>
              <a:t>6502 </a:t>
            </a:r>
            <a:r>
              <a:rPr lang="tr-TR" sz="2800" dirty="0">
                <a:solidFill>
                  <a:schemeClr val="tx2"/>
                </a:solidFill>
              </a:rPr>
              <a:t>sayılı Kanun Çerçevesinde </a:t>
            </a:r>
            <a:endParaRPr lang="tr-TR" sz="2800" dirty="0" smtClean="0">
              <a:solidFill>
                <a:schemeClr val="tx2"/>
              </a:solidFill>
            </a:endParaRPr>
          </a:p>
          <a:p>
            <a:pPr algn="ctr"/>
            <a:r>
              <a:rPr lang="tr-TR" sz="2800" dirty="0" smtClean="0">
                <a:solidFill>
                  <a:schemeClr val="tx2"/>
                </a:solidFill>
              </a:rPr>
              <a:t>Finansal </a:t>
            </a:r>
            <a:r>
              <a:rPr lang="tr-TR" sz="2800" dirty="0">
                <a:solidFill>
                  <a:schemeClr val="tx2"/>
                </a:solidFill>
              </a:rPr>
              <a:t>Tüketicilerin </a:t>
            </a:r>
            <a:r>
              <a:rPr lang="tr-TR" sz="2800" dirty="0" smtClean="0">
                <a:solidFill>
                  <a:schemeClr val="tx2"/>
                </a:solidFill>
              </a:rPr>
              <a:t>Yaşamış Olduğu </a:t>
            </a:r>
          </a:p>
          <a:p>
            <a:pPr algn="ctr"/>
            <a:r>
              <a:rPr lang="tr-TR" sz="2800" dirty="0" smtClean="0">
                <a:solidFill>
                  <a:schemeClr val="tx2"/>
                </a:solidFill>
              </a:rPr>
              <a:t>Diğer </a:t>
            </a:r>
            <a:r>
              <a:rPr lang="tr-TR" sz="2800" dirty="0">
                <a:solidFill>
                  <a:schemeClr val="tx2"/>
                </a:solidFill>
              </a:rPr>
              <a:t>Konulara </a:t>
            </a:r>
            <a:r>
              <a:rPr lang="tr-TR" sz="2800" dirty="0" smtClean="0">
                <a:solidFill>
                  <a:schemeClr val="tx2"/>
                </a:solidFill>
              </a:rPr>
              <a:t>İlişkin </a:t>
            </a:r>
            <a:r>
              <a:rPr lang="tr-TR" sz="2800" dirty="0">
                <a:solidFill>
                  <a:schemeClr val="tx2"/>
                </a:solidFill>
              </a:rPr>
              <a:t>Sorular ve </a:t>
            </a:r>
            <a:r>
              <a:rPr lang="tr-TR" sz="2800" dirty="0" smtClean="0">
                <a:solidFill>
                  <a:schemeClr val="tx2"/>
                </a:solidFill>
              </a:rPr>
              <a:t>Cevaplar</a:t>
            </a:r>
            <a:endParaRPr lang="tr-TR" sz="2800" dirty="0">
              <a:solidFill>
                <a:schemeClr val="tx2"/>
              </a:solidFill>
            </a:endParaRPr>
          </a:p>
        </p:txBody>
      </p:sp>
      <p:sp>
        <p:nvSpPr>
          <p:cNvPr id="2" name="Slayt Numarası Yer Tutucusu 1"/>
          <p:cNvSpPr>
            <a:spLocks noGrp="1"/>
          </p:cNvSpPr>
          <p:nvPr>
            <p:ph type="sldNum" sz="quarter" idx="10"/>
          </p:nvPr>
        </p:nvSpPr>
        <p:spPr/>
        <p:txBody>
          <a:bodyPr/>
          <a:lstStyle/>
          <a:p>
            <a:pPr>
              <a:defRPr/>
            </a:pPr>
            <a:fld id="{F9D1FC20-E15C-49F7-8A97-D72A6B71BF26}" type="slidenum">
              <a:rPr lang="en-US" altLang="tr-TR" smtClean="0"/>
              <a:pPr>
                <a:defRPr/>
              </a:pPr>
              <a:t>34</a:t>
            </a:fld>
            <a:endParaRPr lang="en-US" altLang="tr-TR"/>
          </a:p>
        </p:txBody>
      </p:sp>
    </p:spTree>
    <p:extLst>
      <p:ext uri="{BB962C8B-B14F-4D97-AF65-F5344CB8AC3E}">
        <p14:creationId xmlns:p14="http://schemas.microsoft.com/office/powerpoint/2010/main" val="349943893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96658" y="548680"/>
            <a:ext cx="7539898" cy="140038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just">
              <a:defRPr>
                <a:solidFill>
                  <a:schemeClr val="tx2"/>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tr-TR" sz="1700" dirty="0" smtClean="0"/>
              <a:t>24) Tüketicinin </a:t>
            </a:r>
            <a:r>
              <a:rPr lang="tr-TR" sz="1700" dirty="0"/>
              <a:t>bilgisi dışında hesabından ve kredi kartından 3. şahıslar tarafından çekilen veya harcanan ücretlerin iadesi taleplerinde ne yapılmalıdır? Bankalarda oluşan güvenlik zafiyeti ile tüketicilerin 3D </a:t>
            </a:r>
            <a:r>
              <a:rPr lang="tr-TR" sz="1700" dirty="0" err="1"/>
              <a:t>secure</a:t>
            </a:r>
            <a:r>
              <a:rPr lang="tr-TR" sz="1700" dirty="0"/>
              <a:t> şifresini gönderememeleri ve tüketicilerin hesabından para tahsil edilmesi halinde tüketiciler bankaya başvurabilir mi?</a:t>
            </a:r>
          </a:p>
        </p:txBody>
      </p:sp>
      <p:sp>
        <p:nvSpPr>
          <p:cNvPr id="5" name="Metin kutusu 4"/>
          <p:cNvSpPr txBox="1"/>
          <p:nvPr/>
        </p:nvSpPr>
        <p:spPr>
          <a:xfrm>
            <a:off x="1296658" y="2420888"/>
            <a:ext cx="7539898" cy="3046988"/>
          </a:xfrm>
          <a:prstGeom prst="rect">
            <a:avLst/>
          </a:prstGeom>
          <a:noFill/>
        </p:spPr>
        <p:txBody>
          <a:bodyPr wrap="square" rtlCol="0">
            <a:spAutoFit/>
          </a:bodyPr>
          <a:lstStyle/>
          <a:p>
            <a:pPr algn="just"/>
            <a:r>
              <a:rPr lang="tr-TR" sz="1600" b="0" dirty="0" smtClean="0">
                <a:latin typeface="+mn-lt"/>
              </a:rPr>
              <a:t>Öncelikle bankalara başvurulmalı, bu durumda bankalar </a:t>
            </a:r>
            <a:r>
              <a:rPr lang="tr-TR" sz="1600" b="0" dirty="0" err="1">
                <a:solidFill>
                  <a:srgbClr val="FF0000"/>
                </a:solidFill>
                <a:latin typeface="+mn-lt"/>
              </a:rPr>
              <a:t>chargeback</a:t>
            </a:r>
            <a:r>
              <a:rPr lang="tr-TR" sz="1600" b="0" dirty="0">
                <a:solidFill>
                  <a:srgbClr val="FF0000"/>
                </a:solidFill>
                <a:latin typeface="+mn-lt"/>
              </a:rPr>
              <a:t> kuralları </a:t>
            </a:r>
            <a:r>
              <a:rPr lang="tr-TR" sz="1600" b="0" dirty="0">
                <a:latin typeface="+mn-lt"/>
              </a:rPr>
              <a:t>kapsamında</a:t>
            </a:r>
            <a:r>
              <a:rPr lang="tr-TR" sz="1600" b="0" dirty="0">
                <a:solidFill>
                  <a:srgbClr val="FF0000"/>
                </a:solidFill>
                <a:latin typeface="+mn-lt"/>
              </a:rPr>
              <a:t> </a:t>
            </a:r>
            <a:r>
              <a:rPr lang="tr-TR" sz="1600" b="0" dirty="0">
                <a:latin typeface="+mn-lt"/>
              </a:rPr>
              <a:t>gerekli </a:t>
            </a:r>
            <a:r>
              <a:rPr lang="tr-TR" sz="1600" b="0" dirty="0" smtClean="0">
                <a:latin typeface="+mn-lt"/>
              </a:rPr>
              <a:t>incelemeleri yapar </a:t>
            </a:r>
            <a:r>
              <a:rPr lang="tr-TR" sz="1600" b="0" dirty="0">
                <a:latin typeface="+mn-lt"/>
              </a:rPr>
              <a:t>ve </a:t>
            </a:r>
            <a:r>
              <a:rPr lang="tr-TR" sz="1600" b="0" dirty="0" smtClean="0">
                <a:latin typeface="+mn-lt"/>
              </a:rPr>
              <a:t>tüketici itirazı haklı bulunursa iadeler gerçekleşir</a:t>
            </a:r>
            <a:r>
              <a:rPr lang="tr-TR" sz="1600" b="0" dirty="0">
                <a:latin typeface="+mn-lt"/>
              </a:rPr>
              <a:t>. </a:t>
            </a:r>
            <a:endParaRPr lang="tr-TR" sz="1600" b="0" dirty="0" smtClean="0">
              <a:latin typeface="+mn-lt"/>
            </a:endParaRPr>
          </a:p>
          <a:p>
            <a:pPr algn="just"/>
            <a:endParaRPr lang="tr-TR" sz="1600" b="0" dirty="0" smtClean="0">
              <a:latin typeface="+mn-lt"/>
            </a:endParaRPr>
          </a:p>
          <a:p>
            <a:pPr algn="just"/>
            <a:r>
              <a:rPr lang="tr-TR" sz="1600" b="0" dirty="0" smtClean="0">
                <a:latin typeface="+mn-lt"/>
              </a:rPr>
              <a:t>Konuya </a:t>
            </a:r>
            <a:r>
              <a:rPr lang="tr-TR" sz="1600" b="0" dirty="0">
                <a:latin typeface="+mn-lt"/>
              </a:rPr>
              <a:t>ilişkin olarak verilen Yargıtay kararlarında üçüncü kişi veya kişiler tarafından tüketiciye ait kredi kartının internet yolu ile haksız kullanımından doğan zararın oluşmasında ve artmasında, </a:t>
            </a:r>
            <a:r>
              <a:rPr lang="tr-TR" sz="1600" b="0" u="sng" dirty="0">
                <a:latin typeface="+mn-lt"/>
              </a:rPr>
              <a:t>tarafların kusurunun</a:t>
            </a:r>
            <a:r>
              <a:rPr lang="tr-TR" sz="1600" b="0" dirty="0">
                <a:latin typeface="+mn-lt"/>
              </a:rPr>
              <a:t> alanında </a:t>
            </a:r>
            <a:r>
              <a:rPr lang="tr-TR" sz="1600" dirty="0">
                <a:solidFill>
                  <a:srgbClr val="FF0000"/>
                </a:solidFill>
                <a:latin typeface="+mn-lt"/>
              </a:rPr>
              <a:t>uzman bilirkişi veya bilirkişi heyeti marifetiyle</a:t>
            </a:r>
            <a:r>
              <a:rPr lang="tr-TR" sz="1600" dirty="0">
                <a:latin typeface="+mn-lt"/>
              </a:rPr>
              <a:t> </a:t>
            </a:r>
            <a:r>
              <a:rPr lang="tr-TR" sz="1600" b="0" dirty="0">
                <a:latin typeface="+mn-lt"/>
              </a:rPr>
              <a:t>taraf ve yargı denetimine uygun şekilde belirlenmesi gerektiği yönünde kararlar verildiği görülmektedir</a:t>
            </a:r>
            <a:r>
              <a:rPr lang="tr-TR" sz="1600" b="0" dirty="0" smtClean="0">
                <a:latin typeface="+mn-lt"/>
              </a:rPr>
              <a:t>.(</a:t>
            </a:r>
            <a:r>
              <a:rPr lang="tr-TR" sz="1600" dirty="0" smtClean="0">
                <a:latin typeface="+mn-lt"/>
              </a:rPr>
              <a:t>Yargıtay 13</a:t>
            </a:r>
            <a:r>
              <a:rPr lang="tr-TR" sz="1600" dirty="0">
                <a:latin typeface="+mn-lt"/>
              </a:rPr>
              <a:t>. HD, E. 2011/3109, K. 2011/10387,T. 29.6.2011</a:t>
            </a:r>
            <a:r>
              <a:rPr lang="tr-TR" sz="1600" b="0" dirty="0">
                <a:latin typeface="+mn-lt"/>
              </a:rPr>
              <a:t>)</a:t>
            </a:r>
          </a:p>
          <a:p>
            <a:pPr algn="just"/>
            <a:endParaRPr lang="tr-TR" sz="1600" b="0" dirty="0">
              <a:latin typeface="+mn-lt"/>
            </a:endParaRPr>
          </a:p>
          <a:p>
            <a:pPr algn="just"/>
            <a:endParaRPr lang="tr-TR" sz="1600" b="0" dirty="0" smtClean="0">
              <a:latin typeface="+mn-lt"/>
            </a:endParaRPr>
          </a:p>
          <a:p>
            <a:endParaRPr lang="tr-TR" sz="1600" b="0" dirty="0">
              <a:latin typeface="+mn-lt"/>
            </a:endParaRPr>
          </a:p>
        </p:txBody>
      </p:sp>
      <p:sp>
        <p:nvSpPr>
          <p:cNvPr id="2" name="Slayt Numarası Yer Tutucusu 1"/>
          <p:cNvSpPr>
            <a:spLocks noGrp="1"/>
          </p:cNvSpPr>
          <p:nvPr>
            <p:ph type="sldNum" sz="quarter" idx="10"/>
          </p:nvPr>
        </p:nvSpPr>
        <p:spPr/>
        <p:txBody>
          <a:bodyPr/>
          <a:lstStyle/>
          <a:p>
            <a:pPr>
              <a:defRPr/>
            </a:pPr>
            <a:fld id="{F9D1FC20-E15C-49F7-8A97-D72A6B71BF26}" type="slidenum">
              <a:rPr lang="en-US" altLang="tr-TR" smtClean="0"/>
              <a:pPr>
                <a:defRPr/>
              </a:pPr>
              <a:t>35</a:t>
            </a:fld>
            <a:endParaRPr lang="en-US" altLang="tr-T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347" y="4869160"/>
            <a:ext cx="3347864" cy="1852203"/>
          </a:xfrm>
          <a:prstGeom prst="rect">
            <a:avLst/>
          </a:prstGeom>
        </p:spPr>
      </p:pic>
    </p:spTree>
    <p:extLst>
      <p:ext uri="{BB962C8B-B14F-4D97-AF65-F5344CB8AC3E}">
        <p14:creationId xmlns:p14="http://schemas.microsoft.com/office/powerpoint/2010/main" val="327783813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47665" y="836712"/>
            <a:ext cx="6912768" cy="4031873"/>
          </a:xfrm>
          <a:prstGeom prst="rect">
            <a:avLst/>
          </a:prstGeom>
          <a:noFill/>
        </p:spPr>
        <p:txBody>
          <a:bodyPr wrap="square" rtlCol="0">
            <a:spAutoFit/>
          </a:bodyPr>
          <a:lstStyle/>
          <a:p>
            <a:pPr algn="just"/>
            <a:r>
              <a:rPr lang="tr-TR" sz="1600" u="sng" dirty="0">
                <a:latin typeface="+mn-lt"/>
              </a:rPr>
              <a:t>5464 sayılı Banka ve Kredi Kartları Kanunu ve uygulama </a:t>
            </a:r>
            <a:r>
              <a:rPr lang="tr-TR" sz="1600" u="sng" dirty="0" smtClean="0">
                <a:latin typeface="+mn-lt"/>
              </a:rPr>
              <a:t>yönetmelikleri çerçevesinde;</a:t>
            </a:r>
            <a:endParaRPr lang="tr-TR" sz="1600" u="sng" dirty="0">
              <a:latin typeface="+mn-lt"/>
            </a:endParaRPr>
          </a:p>
          <a:p>
            <a:pPr algn="just"/>
            <a:endParaRPr lang="tr-TR" sz="1600" b="0" dirty="0" smtClean="0">
              <a:latin typeface="+mn-lt"/>
            </a:endParaRPr>
          </a:p>
          <a:p>
            <a:pPr marL="285750" indent="-285750" algn="just">
              <a:buFont typeface="Wingdings" panose="05000000000000000000" pitchFamily="2" charset="2"/>
              <a:buChar char="v"/>
            </a:pPr>
            <a:r>
              <a:rPr lang="tr-TR" sz="1600" dirty="0" smtClean="0">
                <a:latin typeface="+mn-lt"/>
              </a:rPr>
              <a:t>Bankaların sorumluluğu; </a:t>
            </a:r>
            <a:r>
              <a:rPr lang="tr-TR" sz="1600" b="0" dirty="0" smtClean="0">
                <a:latin typeface="+mn-lt"/>
              </a:rPr>
              <a:t>(Md.8</a:t>
            </a:r>
            <a:r>
              <a:rPr lang="tr-TR" sz="1600" b="0" dirty="0">
                <a:latin typeface="+mn-lt"/>
              </a:rPr>
              <a:t>) </a:t>
            </a:r>
            <a:r>
              <a:rPr lang="tr-TR" sz="1600" b="0" dirty="0" smtClean="0">
                <a:latin typeface="+mn-lt"/>
              </a:rPr>
              <a:t>kartların </a:t>
            </a:r>
            <a:r>
              <a:rPr lang="tr-TR" sz="1600" b="0" dirty="0">
                <a:latin typeface="+mn-lt"/>
              </a:rPr>
              <a:t>düzenli ve güvenli </a:t>
            </a:r>
            <a:r>
              <a:rPr lang="tr-TR" sz="1600" b="0" dirty="0" smtClean="0">
                <a:latin typeface="+mn-lt"/>
              </a:rPr>
              <a:t>kullanımını sağlayan bir sistem kurmak </a:t>
            </a:r>
            <a:r>
              <a:rPr lang="tr-TR" sz="1600" b="0" dirty="0">
                <a:latin typeface="+mn-lt"/>
              </a:rPr>
              <a:t>ve kesintisiz olarak açık </a:t>
            </a:r>
            <a:r>
              <a:rPr lang="tr-TR" sz="1600" b="0" dirty="0" smtClean="0">
                <a:latin typeface="+mn-lt"/>
              </a:rPr>
              <a:t>tutmak</a:t>
            </a:r>
          </a:p>
          <a:p>
            <a:pPr algn="just"/>
            <a:endParaRPr lang="tr-TR" sz="1600" dirty="0" smtClean="0">
              <a:latin typeface="+mn-lt"/>
            </a:endParaRPr>
          </a:p>
          <a:p>
            <a:pPr marL="285750" indent="-285750" algn="just">
              <a:buFont typeface="Wingdings" panose="05000000000000000000" pitchFamily="2" charset="2"/>
              <a:buChar char="v"/>
            </a:pPr>
            <a:r>
              <a:rPr lang="tr-TR" sz="1600" dirty="0">
                <a:latin typeface="+mn-lt"/>
              </a:rPr>
              <a:t>Kart hamilinin </a:t>
            </a:r>
            <a:r>
              <a:rPr lang="tr-TR" sz="1600" dirty="0" smtClean="0">
                <a:latin typeface="+mn-lt"/>
              </a:rPr>
              <a:t>sorumluluğu; (Md.12) </a:t>
            </a:r>
            <a:r>
              <a:rPr lang="tr-TR" sz="1600" b="0" dirty="0" smtClean="0">
                <a:latin typeface="+mn-lt"/>
              </a:rPr>
              <a:t>Kartın </a:t>
            </a:r>
            <a:r>
              <a:rPr lang="tr-TR" sz="1600" b="0" dirty="0">
                <a:latin typeface="+mn-lt"/>
              </a:rPr>
              <a:t>ya da kart bilgilerinin kaybolması veya çalınması halinde kart hamili, yapacağı </a:t>
            </a:r>
            <a:r>
              <a:rPr lang="tr-TR" sz="1600" b="0" dirty="0">
                <a:solidFill>
                  <a:srgbClr val="FF0000"/>
                </a:solidFill>
                <a:latin typeface="+mn-lt"/>
              </a:rPr>
              <a:t>bildirimden önceki </a:t>
            </a:r>
            <a:r>
              <a:rPr lang="tr-TR" sz="1600" b="0" dirty="0" smtClean="0">
                <a:solidFill>
                  <a:srgbClr val="FF0000"/>
                </a:solidFill>
                <a:latin typeface="+mn-lt"/>
              </a:rPr>
              <a:t>24 </a:t>
            </a:r>
            <a:r>
              <a:rPr lang="tr-TR" sz="1600" b="0" dirty="0">
                <a:solidFill>
                  <a:srgbClr val="FF0000"/>
                </a:solidFill>
                <a:latin typeface="+mn-lt"/>
              </a:rPr>
              <a:t>saat içinde </a:t>
            </a:r>
            <a:r>
              <a:rPr lang="tr-TR" sz="1600" b="0" dirty="0">
                <a:latin typeface="+mn-lt"/>
              </a:rPr>
              <a:t>gerçekleşen hukuka aykırı kullanımdan doğan zararlardan </a:t>
            </a:r>
            <a:r>
              <a:rPr lang="tr-TR" sz="1600" b="0" dirty="0" smtClean="0">
                <a:solidFill>
                  <a:srgbClr val="FF0000"/>
                </a:solidFill>
                <a:latin typeface="+mn-lt"/>
              </a:rPr>
              <a:t>150 TL </a:t>
            </a:r>
            <a:r>
              <a:rPr lang="tr-TR" sz="1600" b="0" dirty="0">
                <a:latin typeface="+mn-lt"/>
              </a:rPr>
              <a:t>ile sınırlı olmak üzere sorumludur. </a:t>
            </a:r>
            <a:endParaRPr lang="tr-TR" sz="1600" b="0" dirty="0" smtClean="0">
              <a:latin typeface="+mn-lt"/>
            </a:endParaRPr>
          </a:p>
          <a:p>
            <a:pPr algn="just"/>
            <a:endParaRPr lang="tr-TR" sz="1600" b="0" dirty="0" smtClean="0">
              <a:latin typeface="+mn-lt"/>
            </a:endParaRPr>
          </a:p>
          <a:p>
            <a:pPr algn="just"/>
            <a:r>
              <a:rPr lang="tr-TR" sz="1600" b="0" dirty="0" smtClean="0">
                <a:latin typeface="+mn-lt"/>
              </a:rPr>
              <a:t>Hukuka </a:t>
            </a:r>
            <a:r>
              <a:rPr lang="tr-TR" sz="1600" b="0" dirty="0">
                <a:latin typeface="+mn-lt"/>
              </a:rPr>
              <a:t>aykırı kullanımın, </a:t>
            </a:r>
            <a:r>
              <a:rPr lang="tr-TR" sz="1600" b="0" dirty="0">
                <a:solidFill>
                  <a:srgbClr val="FF0000"/>
                </a:solidFill>
                <a:latin typeface="+mn-lt"/>
              </a:rPr>
              <a:t>hamilin ağır </a:t>
            </a:r>
            <a:r>
              <a:rPr lang="tr-TR" sz="1600" b="0" dirty="0" smtClean="0">
                <a:solidFill>
                  <a:srgbClr val="FF0000"/>
                </a:solidFill>
                <a:latin typeface="+mn-lt"/>
              </a:rPr>
              <a:t>ihmaline </a:t>
            </a:r>
            <a:r>
              <a:rPr lang="tr-TR" sz="1600" b="0" u="sng" dirty="0" smtClean="0">
                <a:latin typeface="+mn-lt"/>
              </a:rPr>
              <a:t>(</a:t>
            </a:r>
            <a:r>
              <a:rPr lang="tr-TR" sz="1600" b="0" u="sng" dirty="0" err="1" smtClean="0">
                <a:latin typeface="+mn-lt"/>
              </a:rPr>
              <a:t>örn</a:t>
            </a:r>
            <a:r>
              <a:rPr lang="tr-TR" sz="1600" b="0" u="sng" dirty="0" smtClean="0">
                <a:latin typeface="+mn-lt"/>
              </a:rPr>
              <a:t>: şifre gizliliğinin sağlanamaması)</a:t>
            </a:r>
            <a:r>
              <a:rPr lang="tr-TR" sz="1600" b="0" dirty="0" smtClean="0">
                <a:solidFill>
                  <a:srgbClr val="FF0000"/>
                </a:solidFill>
                <a:latin typeface="+mn-lt"/>
              </a:rPr>
              <a:t> </a:t>
            </a:r>
            <a:r>
              <a:rPr lang="tr-TR" sz="1600" b="0" dirty="0">
                <a:latin typeface="+mn-lt"/>
              </a:rPr>
              <a:t>veya </a:t>
            </a:r>
            <a:r>
              <a:rPr lang="tr-TR" sz="1600" b="0" dirty="0">
                <a:solidFill>
                  <a:srgbClr val="FF0000"/>
                </a:solidFill>
                <a:latin typeface="+mn-lt"/>
              </a:rPr>
              <a:t>kastına dayanması </a:t>
            </a:r>
            <a:r>
              <a:rPr lang="tr-TR" sz="1600" b="0" dirty="0">
                <a:latin typeface="+mn-lt"/>
              </a:rPr>
              <a:t>veya </a:t>
            </a:r>
            <a:r>
              <a:rPr lang="tr-TR" sz="1600" b="0" dirty="0">
                <a:solidFill>
                  <a:srgbClr val="FF0000"/>
                </a:solidFill>
                <a:latin typeface="+mn-lt"/>
              </a:rPr>
              <a:t>bildirimin yapılmaması </a:t>
            </a:r>
            <a:r>
              <a:rPr lang="tr-TR" sz="1600" b="0" dirty="0">
                <a:latin typeface="+mn-lt"/>
              </a:rPr>
              <a:t>hallerinde bu sınır uygulanmaz</a:t>
            </a:r>
            <a:r>
              <a:rPr lang="tr-TR" sz="1600" b="0" dirty="0" smtClean="0">
                <a:latin typeface="+mn-lt"/>
              </a:rPr>
              <a:t>.</a:t>
            </a:r>
          </a:p>
          <a:p>
            <a:pPr algn="just"/>
            <a:endParaRPr lang="tr-TR" sz="1600" b="0" dirty="0">
              <a:latin typeface="+mn-lt"/>
            </a:endParaRPr>
          </a:p>
          <a:p>
            <a:pPr algn="just"/>
            <a:endParaRPr lang="tr-TR" sz="1600" dirty="0">
              <a:latin typeface="+mn-lt"/>
            </a:endParaRPr>
          </a:p>
        </p:txBody>
      </p:sp>
      <p:sp>
        <p:nvSpPr>
          <p:cNvPr id="4" name="Slayt Numarası Yer Tutucusu 3"/>
          <p:cNvSpPr>
            <a:spLocks noGrp="1"/>
          </p:cNvSpPr>
          <p:nvPr>
            <p:ph type="sldNum" sz="quarter" idx="10"/>
          </p:nvPr>
        </p:nvSpPr>
        <p:spPr/>
        <p:txBody>
          <a:bodyPr/>
          <a:lstStyle/>
          <a:p>
            <a:pPr>
              <a:defRPr/>
            </a:pPr>
            <a:fld id="{F9D1FC20-E15C-49F7-8A97-D72A6B71BF26}" type="slidenum">
              <a:rPr lang="en-US" altLang="tr-TR" smtClean="0"/>
              <a:pPr>
                <a:defRPr/>
              </a:pPr>
              <a:t>36</a:t>
            </a:fld>
            <a:endParaRPr lang="en-US" altLang="tr-T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005064"/>
            <a:ext cx="1714500" cy="2657475"/>
          </a:xfrm>
          <a:prstGeom prst="rect">
            <a:avLst/>
          </a:prstGeom>
        </p:spPr>
      </p:pic>
    </p:spTree>
    <p:extLst>
      <p:ext uri="{BB962C8B-B14F-4D97-AF65-F5344CB8AC3E}">
        <p14:creationId xmlns:p14="http://schemas.microsoft.com/office/powerpoint/2010/main" val="332217068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14435" y="548680"/>
            <a:ext cx="7372365"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rPr>
              <a:t>25) </a:t>
            </a:r>
            <a:r>
              <a:rPr lang="tr-TR" sz="1700" dirty="0">
                <a:solidFill>
                  <a:schemeClr val="tx2"/>
                </a:solidFill>
              </a:rPr>
              <a:t>Bazı bankaların zirai şube adı altında açtıkları banka şubelerinden verdikleri her türlü kredi zirai kredi kapsamında değerlendirilecek midir?</a:t>
            </a:r>
          </a:p>
        </p:txBody>
      </p:sp>
      <p:sp>
        <p:nvSpPr>
          <p:cNvPr id="5" name="İçerik Yer Tutucusu 2"/>
          <p:cNvSpPr txBox="1">
            <a:spLocks/>
          </p:cNvSpPr>
          <p:nvPr/>
        </p:nvSpPr>
        <p:spPr>
          <a:xfrm>
            <a:off x="1314435" y="1411034"/>
            <a:ext cx="7372365" cy="2882062"/>
          </a:xfrm>
          <a:prstGeom prst="rect">
            <a:avLst/>
          </a:prstGeom>
        </p:spPr>
        <p:txBody>
          <a:bodyPr>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1600" dirty="0">
                <a:cs typeface="Times New Roman" pitchFamily="18" charset="0"/>
              </a:rPr>
              <a:t>Başvurunun 6502 sayılı Kanun kapsamında değerlendirilip değerlendirilmeyeceği hususunda; </a:t>
            </a:r>
            <a:endParaRPr lang="tr-TR" sz="1600" dirty="0" smtClean="0">
              <a:cs typeface="Times New Roman" pitchFamily="18" charset="0"/>
            </a:endParaRPr>
          </a:p>
          <a:p>
            <a:pPr marL="0" indent="0" algn="just">
              <a:buNone/>
            </a:pPr>
            <a:r>
              <a:rPr lang="tr-TR" sz="1600" b="0" dirty="0" smtClean="0">
                <a:solidFill>
                  <a:srgbClr val="FF0000"/>
                </a:solidFill>
                <a:cs typeface="Times New Roman" pitchFamily="18" charset="0"/>
              </a:rPr>
              <a:t>1-</a:t>
            </a:r>
            <a:r>
              <a:rPr lang="tr-TR" sz="1600" b="0" dirty="0" smtClean="0">
                <a:cs typeface="Times New Roman" pitchFamily="18" charset="0"/>
              </a:rPr>
              <a:t>Kredi </a:t>
            </a:r>
            <a:r>
              <a:rPr lang="tr-TR" sz="1600" b="0" dirty="0">
                <a:cs typeface="Times New Roman" pitchFamily="18" charset="0"/>
              </a:rPr>
              <a:t>kullananın </a:t>
            </a:r>
            <a:r>
              <a:rPr lang="tr-TR" sz="1600" b="0" u="sng" dirty="0">
                <a:cs typeface="Times New Roman" pitchFamily="18" charset="0"/>
              </a:rPr>
              <a:t>tüketici kimliği</a:t>
            </a:r>
            <a:r>
              <a:rPr lang="tr-TR" sz="1600" b="0" dirty="0">
                <a:cs typeface="Times New Roman" pitchFamily="18" charset="0"/>
              </a:rPr>
              <a:t>ne sahip </a:t>
            </a:r>
            <a:r>
              <a:rPr lang="tr-TR" sz="1600" b="0" dirty="0" smtClean="0">
                <a:cs typeface="Times New Roman" pitchFamily="18" charset="0"/>
              </a:rPr>
              <a:t>olup/olmadığı, </a:t>
            </a:r>
            <a:endParaRPr lang="tr-TR" sz="1600" b="0" dirty="0">
              <a:cs typeface="Times New Roman" pitchFamily="18" charset="0"/>
            </a:endParaRPr>
          </a:p>
          <a:p>
            <a:pPr marL="0" indent="0" algn="just">
              <a:buNone/>
            </a:pPr>
            <a:r>
              <a:rPr lang="tr-TR" sz="1600" b="0" dirty="0">
                <a:solidFill>
                  <a:srgbClr val="FF0000"/>
                </a:solidFill>
                <a:cs typeface="Times New Roman" pitchFamily="18" charset="0"/>
              </a:rPr>
              <a:t>2-</a:t>
            </a:r>
            <a:r>
              <a:rPr lang="tr-TR" sz="1600" b="0" dirty="0">
                <a:cs typeface="Times New Roman" pitchFamily="18" charset="0"/>
              </a:rPr>
              <a:t>Başvuru konusu sözleşmede ve/veya hukuki işlemde «</a:t>
            </a:r>
            <a:r>
              <a:rPr lang="tr-TR" sz="1600" b="0" u="sng" dirty="0">
                <a:cs typeface="Times New Roman" pitchFamily="18" charset="0"/>
              </a:rPr>
              <a:t>ticari veya mesleki olmayan amaçlarla</a:t>
            </a:r>
            <a:r>
              <a:rPr lang="tr-TR" sz="1600" b="0" dirty="0">
                <a:cs typeface="Times New Roman" pitchFamily="18" charset="0"/>
              </a:rPr>
              <a:t>» hareket  edilip/edilmediği  hususlarının tespit edilmesi gerekmektedir.</a:t>
            </a:r>
          </a:p>
          <a:p>
            <a:pPr marL="0" indent="0" algn="just">
              <a:buNone/>
            </a:pPr>
            <a:endParaRPr lang="tr-TR" sz="1600" b="0" dirty="0" smtClean="0">
              <a:cs typeface="Times New Roman" pitchFamily="18" charset="0"/>
            </a:endParaRPr>
          </a:p>
          <a:p>
            <a:pPr marL="0" indent="0" algn="just">
              <a:buNone/>
            </a:pPr>
            <a:endParaRPr lang="tr-TR" sz="1600" b="0" dirty="0" smtClean="0">
              <a:cs typeface="Times New Roman" pitchFamily="18" charset="0"/>
            </a:endParaRPr>
          </a:p>
          <a:p>
            <a:pPr marL="0" indent="0" algn="just">
              <a:buNone/>
            </a:pPr>
            <a:r>
              <a:rPr lang="tr-TR" sz="1600" b="0" dirty="0" smtClean="0">
                <a:cs typeface="Times New Roman" pitchFamily="18" charset="0"/>
              </a:rPr>
              <a:t>Bu </a:t>
            </a:r>
            <a:r>
              <a:rPr lang="tr-TR" sz="1600" b="0" dirty="0">
                <a:cs typeface="Times New Roman" pitchFamily="18" charset="0"/>
              </a:rPr>
              <a:t>çerçevede ticari veya mesleki amaçlı kullanıldığı kabul edilen </a:t>
            </a:r>
            <a:r>
              <a:rPr lang="tr-TR" sz="1600" dirty="0">
                <a:solidFill>
                  <a:srgbClr val="FF0000"/>
                </a:solidFill>
                <a:cs typeface="Times New Roman" pitchFamily="18" charset="0"/>
              </a:rPr>
              <a:t>zirai krediler</a:t>
            </a:r>
            <a:r>
              <a:rPr lang="tr-TR" sz="1600" b="0" dirty="0">
                <a:solidFill>
                  <a:schemeClr val="tx2">
                    <a:lumMod val="50000"/>
                  </a:schemeClr>
                </a:solidFill>
                <a:cs typeface="Times New Roman" pitchFamily="18" charset="0"/>
              </a:rPr>
              <a:t>, </a:t>
            </a:r>
            <a:r>
              <a:rPr lang="tr-TR" sz="1600" b="0" dirty="0" err="1">
                <a:cs typeface="Times New Roman" pitchFamily="18" charset="0"/>
              </a:rPr>
              <a:t>kobilere</a:t>
            </a:r>
            <a:r>
              <a:rPr lang="tr-TR" sz="1600" b="0" dirty="0">
                <a:cs typeface="Times New Roman" pitchFamily="18" charset="0"/>
              </a:rPr>
              <a:t> ilişkin krediler, </a:t>
            </a:r>
            <a:r>
              <a:rPr lang="tr-TR" sz="1600" b="0" dirty="0">
                <a:solidFill>
                  <a:srgbClr val="FF0000"/>
                </a:solidFill>
                <a:cs typeface="Times New Roman" pitchFamily="18" charset="0"/>
              </a:rPr>
              <a:t>yatırım kredileri</a:t>
            </a:r>
            <a:r>
              <a:rPr lang="tr-TR" sz="1600" b="0" dirty="0">
                <a:solidFill>
                  <a:schemeClr val="tx2">
                    <a:lumMod val="50000"/>
                  </a:schemeClr>
                </a:solidFill>
                <a:cs typeface="Times New Roman" pitchFamily="18" charset="0"/>
              </a:rPr>
              <a:t>, </a:t>
            </a:r>
            <a:r>
              <a:rPr lang="tr-TR" sz="1600" b="0" dirty="0">
                <a:solidFill>
                  <a:srgbClr val="FF0000"/>
                </a:solidFill>
                <a:cs typeface="Times New Roman" pitchFamily="18" charset="0"/>
              </a:rPr>
              <a:t>gayri nakdi krediler </a:t>
            </a:r>
            <a:r>
              <a:rPr lang="tr-TR" sz="1600" b="0" dirty="0">
                <a:solidFill>
                  <a:schemeClr val="tx2">
                    <a:lumMod val="50000"/>
                  </a:schemeClr>
                </a:solidFill>
                <a:cs typeface="Times New Roman" pitchFamily="18" charset="0"/>
              </a:rPr>
              <a:t>gibi </a:t>
            </a:r>
            <a:r>
              <a:rPr lang="tr-TR" sz="1600" dirty="0">
                <a:solidFill>
                  <a:srgbClr val="FF0000"/>
                </a:solidFill>
                <a:cs typeface="Times New Roman" pitchFamily="18" charset="0"/>
              </a:rPr>
              <a:t>kurumsal ve ticari nitelikli krediler</a:t>
            </a:r>
            <a:r>
              <a:rPr lang="tr-TR" sz="1600" b="0" dirty="0">
                <a:solidFill>
                  <a:srgbClr val="FF0000"/>
                </a:solidFill>
                <a:cs typeface="Times New Roman" pitchFamily="18" charset="0"/>
              </a:rPr>
              <a:t> </a:t>
            </a:r>
            <a:r>
              <a:rPr lang="tr-TR" sz="1600" u="sng" dirty="0">
                <a:cs typeface="Times New Roman" pitchFamily="18" charset="0"/>
              </a:rPr>
              <a:t>tüketici işlemi olarak </a:t>
            </a:r>
            <a:r>
              <a:rPr lang="tr-TR" sz="1600" u="sng" dirty="0" smtClean="0">
                <a:cs typeface="Times New Roman" pitchFamily="18" charset="0"/>
              </a:rPr>
              <a:t>değerlendirilemez.</a:t>
            </a:r>
            <a:endParaRPr lang="tr-TR" sz="1600" b="0" u="sng" dirty="0">
              <a:cs typeface="Times New Roman" pitchFamily="18" charset="0"/>
            </a:endParaRPr>
          </a:p>
          <a:p>
            <a:pPr marL="0" indent="0" algn="just">
              <a:buNone/>
            </a:pPr>
            <a:endParaRPr lang="tr-TR" sz="1600" b="0" dirty="0" smtClean="0">
              <a:cs typeface="Times New Roman" pitchFamily="18" charset="0"/>
            </a:endParaRPr>
          </a:p>
        </p:txBody>
      </p:sp>
      <p:sp>
        <p:nvSpPr>
          <p:cNvPr id="2" name="Slayt Numarası Yer Tutucusu 1"/>
          <p:cNvSpPr>
            <a:spLocks noGrp="1"/>
          </p:cNvSpPr>
          <p:nvPr>
            <p:ph type="sldNum" sz="quarter" idx="10"/>
          </p:nvPr>
        </p:nvSpPr>
        <p:spPr/>
        <p:txBody>
          <a:bodyPr/>
          <a:lstStyle/>
          <a:p>
            <a:pPr>
              <a:defRPr/>
            </a:pPr>
            <a:fld id="{F9D1FC20-E15C-49F7-8A97-D72A6B71BF26}" type="slidenum">
              <a:rPr lang="en-US" altLang="tr-TR" smtClean="0"/>
              <a:pPr>
                <a:defRPr/>
              </a:pPr>
              <a:t>37</a:t>
            </a:fld>
            <a:endParaRPr lang="en-US" altLang="tr-TR"/>
          </a:p>
        </p:txBody>
      </p:sp>
    </p:spTree>
    <p:extLst>
      <p:ext uri="{BB962C8B-B14F-4D97-AF65-F5344CB8AC3E}">
        <p14:creationId xmlns:p14="http://schemas.microsoft.com/office/powerpoint/2010/main" val="49064227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4760" y="1628800"/>
            <a:ext cx="7463703" cy="2664296"/>
          </a:xfrm>
        </p:spPr>
        <p:txBody>
          <a:bodyPr/>
          <a:lstStyle/>
          <a:p>
            <a:pPr marL="0" lvl="0" algn="just">
              <a:buFont typeface="Wingdings" panose="05000000000000000000" pitchFamily="2" charset="2"/>
              <a:buChar char="v"/>
            </a:pPr>
            <a:r>
              <a:rPr lang="tr-TR" sz="1600" dirty="0" smtClean="0"/>
              <a:t>Tüketici </a:t>
            </a:r>
            <a:r>
              <a:rPr lang="tr-TR" sz="1600" dirty="0"/>
              <a:t>işlemi tanımına giren her </a:t>
            </a:r>
            <a:r>
              <a:rPr lang="tr-TR" sz="1600" dirty="0" smtClean="0"/>
              <a:t>sözleşme ve hukuki işleme </a:t>
            </a:r>
            <a:r>
              <a:rPr lang="tr-TR" sz="1600" dirty="0"/>
              <a:t>ilişkin uyuşmazlıklarda </a:t>
            </a:r>
            <a:r>
              <a:rPr lang="tr-TR" sz="1600" dirty="0" smtClean="0">
                <a:solidFill>
                  <a:schemeClr val="tx2">
                    <a:lumMod val="50000"/>
                  </a:schemeClr>
                </a:solidFill>
              </a:rPr>
              <a:t>parasal </a:t>
            </a:r>
            <a:r>
              <a:rPr lang="tr-TR" sz="1600" dirty="0">
                <a:solidFill>
                  <a:schemeClr val="tx2">
                    <a:lumMod val="50000"/>
                  </a:schemeClr>
                </a:solidFill>
              </a:rPr>
              <a:t>sınırlar içerisinde Tüketici Hakem Heyetlerine </a:t>
            </a:r>
            <a:r>
              <a:rPr lang="tr-TR" sz="1600" b="1" dirty="0">
                <a:solidFill>
                  <a:schemeClr val="tx2">
                    <a:lumMod val="50000"/>
                  </a:schemeClr>
                </a:solidFill>
              </a:rPr>
              <a:t>başvuru </a:t>
            </a:r>
            <a:r>
              <a:rPr lang="tr-TR" sz="1600" b="1" dirty="0" smtClean="0">
                <a:solidFill>
                  <a:schemeClr val="tx2">
                    <a:lumMod val="50000"/>
                  </a:schemeClr>
                </a:solidFill>
              </a:rPr>
              <a:t>yapılmaktadır.</a:t>
            </a:r>
            <a:r>
              <a:rPr lang="tr-TR" sz="1600" dirty="0" smtClean="0">
                <a:solidFill>
                  <a:schemeClr val="tx2">
                    <a:lumMod val="50000"/>
                  </a:schemeClr>
                </a:solidFill>
              </a:rPr>
              <a:t> </a:t>
            </a:r>
          </a:p>
          <a:p>
            <a:pPr marL="0" lvl="0" indent="0" algn="just">
              <a:buNone/>
            </a:pPr>
            <a:endParaRPr lang="tr-TR" sz="1600" dirty="0">
              <a:solidFill>
                <a:schemeClr val="tx2">
                  <a:lumMod val="50000"/>
                </a:schemeClr>
              </a:solidFill>
            </a:endParaRPr>
          </a:p>
          <a:p>
            <a:pPr marL="0" algn="just">
              <a:buFont typeface="Wingdings" panose="05000000000000000000" pitchFamily="2" charset="2"/>
              <a:buChar char="v"/>
            </a:pPr>
            <a:r>
              <a:rPr lang="tr-TR" sz="1600" dirty="0" smtClean="0"/>
              <a:t>Bireysel Emeklilik gibi bir konuda, </a:t>
            </a:r>
            <a:r>
              <a:rPr lang="tr-TR" sz="1600" b="1" dirty="0" smtClean="0"/>
              <a:t>6502 </a:t>
            </a:r>
            <a:r>
              <a:rPr lang="tr-TR" sz="1600" b="1" dirty="0"/>
              <a:t>sayılı Kanunda </a:t>
            </a:r>
            <a:r>
              <a:rPr lang="tr-TR" sz="1600" b="1" dirty="0" smtClean="0"/>
              <a:t>düzenleme bulunmaması nedeniyle </a:t>
            </a:r>
            <a:r>
              <a:rPr lang="tr-TR" sz="1600" dirty="0" smtClean="0"/>
              <a:t>konuyu </a:t>
            </a:r>
            <a:r>
              <a:rPr lang="tr-TR" sz="1600" dirty="0"/>
              <a:t>düzenleyen </a:t>
            </a:r>
            <a:r>
              <a:rPr lang="tr-TR" sz="1600" b="1" dirty="0"/>
              <a:t>diğer </a:t>
            </a:r>
            <a:r>
              <a:rPr lang="tr-TR" sz="1600" b="1" dirty="0" smtClean="0"/>
              <a:t>özel mevzuat </a:t>
            </a:r>
            <a:r>
              <a:rPr lang="tr-TR" sz="1600" b="1" dirty="0"/>
              <a:t>hükümleri </a:t>
            </a:r>
            <a:r>
              <a:rPr lang="tr-TR" sz="1600" dirty="0"/>
              <a:t>incelenmelidir</a:t>
            </a:r>
            <a:r>
              <a:rPr lang="tr-TR" sz="1600" dirty="0" smtClean="0"/>
              <a:t>.</a:t>
            </a:r>
            <a:r>
              <a:rPr lang="tr-TR" sz="1600" dirty="0">
                <a:cs typeface="Times New Roman" pitchFamily="18" charset="0"/>
              </a:rPr>
              <a:t> </a:t>
            </a:r>
            <a:endParaRPr lang="tr-TR" sz="1600" dirty="0" smtClean="0">
              <a:cs typeface="Times New Roman" pitchFamily="18" charset="0"/>
            </a:endParaRPr>
          </a:p>
          <a:p>
            <a:pPr marL="0" indent="0" algn="just">
              <a:buNone/>
            </a:pPr>
            <a:endParaRPr lang="tr-TR" sz="1600" dirty="0" smtClean="0">
              <a:solidFill>
                <a:schemeClr val="tx2">
                  <a:lumMod val="50000"/>
                </a:schemeClr>
              </a:solidFill>
              <a:cs typeface="Times New Roman" pitchFamily="18" charset="0"/>
            </a:endParaRPr>
          </a:p>
          <a:p>
            <a:pPr marL="0" algn="just">
              <a:buFont typeface="Wingdings" panose="05000000000000000000" pitchFamily="2" charset="2"/>
              <a:buChar char="v"/>
            </a:pPr>
            <a:r>
              <a:rPr lang="tr-TR" sz="1600" dirty="0" smtClean="0">
                <a:solidFill>
                  <a:schemeClr val="tx2">
                    <a:lumMod val="50000"/>
                  </a:schemeClr>
                </a:solidFill>
                <a:cs typeface="Times New Roman" pitchFamily="18" charset="0"/>
              </a:rPr>
              <a:t>Ayrıca </a:t>
            </a:r>
            <a:r>
              <a:rPr lang="tr-TR" sz="1600" dirty="0">
                <a:solidFill>
                  <a:schemeClr val="tx2">
                    <a:lumMod val="50000"/>
                  </a:schemeClr>
                </a:solidFill>
                <a:cs typeface="Times New Roman" pitchFamily="18" charset="0"/>
              </a:rPr>
              <a:t>6502 sayılı Kanunun 83 üncü maddesinde yer alan; </a:t>
            </a:r>
            <a:r>
              <a:rPr lang="tr-TR" sz="1600" i="1" dirty="0">
                <a:solidFill>
                  <a:schemeClr val="tx2">
                    <a:lumMod val="50000"/>
                  </a:schemeClr>
                </a:solidFill>
                <a:cs typeface="Times New Roman" pitchFamily="18" charset="0"/>
              </a:rPr>
              <a:t>«Bu Kanunda hüküm bulunmayan hâllerde genel hükümler uygulanır. </a:t>
            </a:r>
            <a:r>
              <a:rPr lang="tr-TR" sz="1600" i="1" dirty="0" smtClean="0">
                <a:solidFill>
                  <a:schemeClr val="tx2">
                    <a:lumMod val="50000"/>
                  </a:schemeClr>
                </a:solidFill>
                <a:cs typeface="Times New Roman" pitchFamily="18" charset="0"/>
              </a:rPr>
              <a:t>«</a:t>
            </a:r>
            <a:r>
              <a:rPr lang="tr-TR" sz="1600" dirty="0">
                <a:solidFill>
                  <a:schemeClr val="tx2">
                    <a:lumMod val="50000"/>
                  </a:schemeClr>
                </a:solidFill>
                <a:cs typeface="Times New Roman" pitchFamily="18" charset="0"/>
              </a:rPr>
              <a:t>h</a:t>
            </a:r>
            <a:r>
              <a:rPr lang="tr-TR" sz="1600" dirty="0" smtClean="0">
                <a:solidFill>
                  <a:schemeClr val="tx2">
                    <a:lumMod val="50000"/>
                  </a:schemeClr>
                </a:solidFill>
                <a:cs typeface="Times New Roman" pitchFamily="18" charset="0"/>
              </a:rPr>
              <a:t>ükmü gereğince </a:t>
            </a:r>
            <a:r>
              <a:rPr lang="tr-TR" sz="1600" b="1" dirty="0">
                <a:solidFill>
                  <a:schemeClr val="tx2">
                    <a:lumMod val="50000"/>
                  </a:schemeClr>
                </a:solidFill>
                <a:cs typeface="Times New Roman" pitchFamily="18" charset="0"/>
              </a:rPr>
              <a:t>Borçlar Kanunu, Ticaret Kanunu </a:t>
            </a:r>
            <a:r>
              <a:rPr lang="tr-TR" sz="1600" dirty="0">
                <a:solidFill>
                  <a:schemeClr val="tx2">
                    <a:lumMod val="50000"/>
                  </a:schemeClr>
                </a:solidFill>
                <a:cs typeface="Times New Roman" pitchFamily="18" charset="0"/>
              </a:rPr>
              <a:t>gibi genel kanunlara başvurmak da mümkündür</a:t>
            </a:r>
            <a:r>
              <a:rPr lang="tr-TR" sz="1600" dirty="0" smtClean="0">
                <a:solidFill>
                  <a:schemeClr val="tx2">
                    <a:lumMod val="50000"/>
                  </a:schemeClr>
                </a:solidFill>
                <a:cs typeface="Times New Roman" pitchFamily="18" charset="0"/>
              </a:rPr>
              <a:t>.</a:t>
            </a:r>
            <a:endParaRPr lang="tr-TR" sz="1600" dirty="0">
              <a:solidFill>
                <a:schemeClr val="tx2">
                  <a:lumMod val="50000"/>
                </a:schemeClr>
              </a:solidFill>
              <a:cs typeface="Times New Roman" pitchFamily="18" charset="0"/>
            </a:endParaRPr>
          </a:p>
        </p:txBody>
      </p:sp>
      <p:sp>
        <p:nvSpPr>
          <p:cNvPr id="6" name="Metin kutusu 5"/>
          <p:cNvSpPr txBox="1"/>
          <p:nvPr/>
        </p:nvSpPr>
        <p:spPr>
          <a:xfrm>
            <a:off x="1284761" y="548680"/>
            <a:ext cx="7463703"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just">
              <a:defRPr>
                <a:solidFill>
                  <a:schemeClr val="tx2"/>
                </a:solidFill>
              </a:defRPr>
            </a:lvl1pPr>
          </a:lstStyle>
          <a:p>
            <a:r>
              <a:rPr lang="tr-TR" sz="1700" dirty="0" smtClean="0"/>
              <a:t>26) </a:t>
            </a:r>
            <a:r>
              <a:rPr lang="tr-TR" sz="1700" dirty="0"/>
              <a:t>Hakem Heyetlerine yapılan başvurularda Bireysel emeklilik hakkında Yönetmelikten yararlanmamız uygun mudur? </a:t>
            </a:r>
          </a:p>
        </p:txBody>
      </p:sp>
      <p:sp>
        <p:nvSpPr>
          <p:cNvPr id="2" name="Slayt Numarası Yer Tutucusu 1"/>
          <p:cNvSpPr>
            <a:spLocks noGrp="1"/>
          </p:cNvSpPr>
          <p:nvPr>
            <p:ph type="sldNum" sz="quarter" idx="12"/>
          </p:nvPr>
        </p:nvSpPr>
        <p:spPr/>
        <p:txBody>
          <a:bodyPr/>
          <a:lstStyle/>
          <a:p>
            <a:pPr>
              <a:defRPr/>
            </a:pPr>
            <a:fld id="{D28735E3-BFE6-4B93-962F-BFA7A3E12376}" type="slidenum">
              <a:rPr lang="en-US" altLang="tr-TR" smtClean="0"/>
              <a:pPr>
                <a:defRPr/>
              </a:pPr>
              <a:t>38</a:t>
            </a:fld>
            <a:endParaRPr lang="en-US" altLang="tr-TR"/>
          </a:p>
        </p:txBody>
      </p:sp>
    </p:spTree>
    <p:extLst>
      <p:ext uri="{BB962C8B-B14F-4D97-AF65-F5344CB8AC3E}">
        <p14:creationId xmlns:p14="http://schemas.microsoft.com/office/powerpoint/2010/main" val="12768869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648" y="1412776"/>
            <a:ext cx="7344816" cy="4104456"/>
          </a:xfrm>
        </p:spPr>
        <p:txBody>
          <a:bodyPr/>
          <a:lstStyle/>
          <a:p>
            <a:pPr marL="363538" lvl="0" indent="-363538" algn="just" defTabSz="914400" eaLnBrk="1" fontAlgn="auto" hangingPunct="1">
              <a:lnSpc>
                <a:spcPct val="90000"/>
              </a:lnSpc>
              <a:spcBef>
                <a:spcPts val="1000"/>
              </a:spcBef>
              <a:spcAft>
                <a:spcPts val="0"/>
              </a:spcAft>
              <a:buFont typeface="Wingdings" panose="05000000000000000000" pitchFamily="2" charset="2"/>
              <a:buChar char="v"/>
            </a:pPr>
            <a:r>
              <a:rPr lang="tr-TR" sz="1600" b="1" dirty="0" smtClean="0">
                <a:solidFill>
                  <a:prstClr val="black"/>
                </a:solidFill>
              </a:rPr>
              <a:t>mevduat</a:t>
            </a:r>
            <a:r>
              <a:rPr lang="tr-TR" sz="1600" b="1" dirty="0">
                <a:solidFill>
                  <a:prstClr val="black"/>
                </a:solidFill>
              </a:rPr>
              <a:t>, tüketici kredileri ve kredi kartı hizmetleri </a:t>
            </a:r>
            <a:r>
              <a:rPr lang="tr-TR" sz="1600" dirty="0">
                <a:solidFill>
                  <a:prstClr val="black"/>
                </a:solidFill>
              </a:rPr>
              <a:t>alanında </a:t>
            </a:r>
            <a:r>
              <a:rPr lang="tr-TR" sz="1600" dirty="0" smtClean="0">
                <a:solidFill>
                  <a:prstClr val="black"/>
                </a:solidFill>
              </a:rPr>
              <a:t>4054 sayılı Kanun </a:t>
            </a:r>
            <a:r>
              <a:rPr lang="tr-TR" sz="1600" dirty="0">
                <a:solidFill>
                  <a:prstClr val="black"/>
                </a:solidFill>
              </a:rPr>
              <a:t>kapsamında </a:t>
            </a:r>
            <a:r>
              <a:rPr lang="tr-TR" sz="1600" b="1" dirty="0">
                <a:solidFill>
                  <a:prstClr val="black"/>
                </a:solidFill>
              </a:rPr>
              <a:t>rekabet ihlali</a:t>
            </a:r>
            <a:r>
              <a:rPr lang="tr-TR" sz="1600" dirty="0">
                <a:solidFill>
                  <a:prstClr val="black"/>
                </a:solidFill>
              </a:rPr>
              <a:t> </a:t>
            </a:r>
            <a:r>
              <a:rPr lang="tr-TR" sz="1600" dirty="0" smtClean="0">
                <a:solidFill>
                  <a:prstClr val="black"/>
                </a:solidFill>
              </a:rPr>
              <a:t>gerekçesiyle 12 bankaya idari </a:t>
            </a:r>
            <a:r>
              <a:rPr lang="tr-TR" sz="1600" dirty="0">
                <a:solidFill>
                  <a:prstClr val="black"/>
                </a:solidFill>
              </a:rPr>
              <a:t>para cezası </a:t>
            </a:r>
            <a:r>
              <a:rPr lang="tr-TR" sz="1600" dirty="0" smtClean="0">
                <a:solidFill>
                  <a:prstClr val="black"/>
                </a:solidFill>
              </a:rPr>
              <a:t>uygulanmıştır.</a:t>
            </a:r>
          </a:p>
          <a:p>
            <a:pPr lvl="0" algn="just" defTabSz="914400" eaLnBrk="1" fontAlgn="auto" hangingPunct="1">
              <a:lnSpc>
                <a:spcPct val="90000"/>
              </a:lnSpc>
              <a:spcBef>
                <a:spcPts val="1000"/>
              </a:spcBef>
              <a:spcAft>
                <a:spcPts val="0"/>
              </a:spcAft>
              <a:buFont typeface="Wingdings" panose="05000000000000000000" pitchFamily="2" charset="2"/>
              <a:buChar char="v"/>
            </a:pPr>
            <a:r>
              <a:rPr lang="tr-TR" sz="1600" dirty="0" smtClean="0">
                <a:solidFill>
                  <a:prstClr val="black"/>
                </a:solidFill>
              </a:rPr>
              <a:t>İşlemin </a:t>
            </a:r>
            <a:r>
              <a:rPr lang="tr-TR" sz="1600" dirty="0">
                <a:solidFill>
                  <a:prstClr val="black"/>
                </a:solidFill>
              </a:rPr>
              <a:t>iptali talebiyle </a:t>
            </a:r>
            <a:r>
              <a:rPr lang="tr-TR" sz="1600" dirty="0" smtClean="0">
                <a:solidFill>
                  <a:prstClr val="black"/>
                </a:solidFill>
              </a:rPr>
              <a:t>açmış olan davada yargılama </a:t>
            </a:r>
            <a:r>
              <a:rPr lang="tr-TR" sz="1600" dirty="0">
                <a:solidFill>
                  <a:prstClr val="black"/>
                </a:solidFill>
              </a:rPr>
              <a:t>aşamaları halen devam</a:t>
            </a:r>
            <a:r>
              <a:rPr lang="tr-TR" sz="1600" b="1" dirty="0">
                <a:solidFill>
                  <a:prstClr val="black"/>
                </a:solidFill>
              </a:rPr>
              <a:t> etmekte </a:t>
            </a:r>
            <a:r>
              <a:rPr lang="tr-TR" sz="1600" dirty="0" smtClean="0">
                <a:solidFill>
                  <a:prstClr val="black"/>
                </a:solidFill>
              </a:rPr>
              <a:t>olması nedeniyle </a:t>
            </a:r>
            <a:r>
              <a:rPr lang="tr-TR" sz="1600" b="1" dirty="0" smtClean="0">
                <a:solidFill>
                  <a:prstClr val="black"/>
                </a:solidFill>
              </a:rPr>
              <a:t>kesinleşmiş </a:t>
            </a:r>
            <a:r>
              <a:rPr lang="tr-TR" sz="1600" b="1" dirty="0">
                <a:solidFill>
                  <a:prstClr val="black"/>
                </a:solidFill>
              </a:rPr>
              <a:t>bir yargı kararı </a:t>
            </a:r>
            <a:r>
              <a:rPr lang="tr-TR" sz="1600" b="1" dirty="0" smtClean="0">
                <a:solidFill>
                  <a:prstClr val="black"/>
                </a:solidFill>
              </a:rPr>
              <a:t>bulunmamaktadır. </a:t>
            </a:r>
            <a:r>
              <a:rPr lang="tr-TR" sz="1600" dirty="0" smtClean="0">
                <a:solidFill>
                  <a:srgbClr val="FF0000"/>
                </a:solidFill>
              </a:rPr>
              <a:t>(bekletici neden)</a:t>
            </a:r>
          </a:p>
          <a:p>
            <a:pPr lvl="0" algn="just" defTabSz="914400" eaLnBrk="1" fontAlgn="auto" hangingPunct="1">
              <a:lnSpc>
                <a:spcPct val="90000"/>
              </a:lnSpc>
              <a:spcBef>
                <a:spcPts val="1000"/>
              </a:spcBef>
              <a:spcAft>
                <a:spcPts val="0"/>
              </a:spcAft>
              <a:buFont typeface="Wingdings" panose="05000000000000000000" pitchFamily="2" charset="2"/>
              <a:buChar char="v"/>
            </a:pPr>
            <a:endParaRPr lang="tr-TR" sz="1600" dirty="0" smtClean="0">
              <a:solidFill>
                <a:prstClr val="black"/>
              </a:solidFill>
            </a:endParaRPr>
          </a:p>
          <a:p>
            <a:pPr marL="0" lvl="0" indent="0" algn="just" defTabSz="914400" eaLnBrk="1" fontAlgn="auto" hangingPunct="1">
              <a:lnSpc>
                <a:spcPct val="90000"/>
              </a:lnSpc>
              <a:spcBef>
                <a:spcPts val="1000"/>
              </a:spcBef>
              <a:spcAft>
                <a:spcPts val="0"/>
              </a:spcAft>
              <a:buNone/>
            </a:pPr>
            <a:r>
              <a:rPr lang="tr-TR" sz="1600" b="1" u="sng" dirty="0" smtClean="0">
                <a:solidFill>
                  <a:prstClr val="black"/>
                </a:solidFill>
              </a:rPr>
              <a:t>Söz </a:t>
            </a:r>
            <a:r>
              <a:rPr lang="tr-TR" sz="1600" b="1" u="sng" dirty="0">
                <a:solidFill>
                  <a:prstClr val="black"/>
                </a:solidFill>
              </a:rPr>
              <a:t>konusu kararın bankalar aleyhine kesinleşmesi halinde</a:t>
            </a:r>
            <a:r>
              <a:rPr lang="tr-TR" sz="1600" b="1" dirty="0">
                <a:solidFill>
                  <a:prstClr val="black"/>
                </a:solidFill>
              </a:rPr>
              <a:t>; </a:t>
            </a:r>
            <a:r>
              <a:rPr lang="tr-TR" sz="1600" dirty="0" smtClean="0">
                <a:solidFill>
                  <a:prstClr val="black"/>
                </a:solidFill>
              </a:rPr>
              <a:t>Temel sorun </a:t>
            </a:r>
            <a:r>
              <a:rPr lang="tr-TR" sz="1600" dirty="0">
                <a:solidFill>
                  <a:prstClr val="black"/>
                </a:solidFill>
              </a:rPr>
              <a:t>zararın </a:t>
            </a:r>
            <a:r>
              <a:rPr lang="tr-TR" sz="1600" dirty="0" smtClean="0">
                <a:solidFill>
                  <a:prstClr val="black"/>
                </a:solidFill>
              </a:rPr>
              <a:t>hesaplanmasıdır.</a:t>
            </a:r>
          </a:p>
          <a:p>
            <a:pPr marL="0" lvl="0" indent="0" algn="just" defTabSz="914400" eaLnBrk="1" fontAlgn="auto" hangingPunct="1">
              <a:lnSpc>
                <a:spcPct val="90000"/>
              </a:lnSpc>
              <a:spcBef>
                <a:spcPts val="1000"/>
              </a:spcBef>
              <a:spcAft>
                <a:spcPts val="0"/>
              </a:spcAft>
              <a:buNone/>
            </a:pPr>
            <a:r>
              <a:rPr lang="tr-TR" sz="1600" dirty="0" smtClean="0">
                <a:solidFill>
                  <a:prstClr val="black"/>
                </a:solidFill>
              </a:rPr>
              <a:t>1-Her </a:t>
            </a:r>
            <a:r>
              <a:rPr lang="tr-TR" sz="1600" dirty="0">
                <a:solidFill>
                  <a:prstClr val="black"/>
                </a:solidFill>
              </a:rPr>
              <a:t>banka tarafından gerçekleşen </a:t>
            </a:r>
            <a:r>
              <a:rPr lang="tr-TR" sz="1600" dirty="0">
                <a:solidFill>
                  <a:srgbClr val="FF0000"/>
                </a:solidFill>
              </a:rPr>
              <a:t>ihlal </a:t>
            </a:r>
            <a:r>
              <a:rPr lang="tr-TR" sz="1600" dirty="0" smtClean="0">
                <a:solidFill>
                  <a:srgbClr val="FF0000"/>
                </a:solidFill>
              </a:rPr>
              <a:t>süresinin değişken olması,</a:t>
            </a:r>
            <a:r>
              <a:rPr lang="tr-TR" sz="1600" dirty="0" smtClean="0"/>
              <a:t> </a:t>
            </a:r>
            <a:endParaRPr lang="tr-TR" sz="1600" dirty="0"/>
          </a:p>
          <a:p>
            <a:pPr marL="0" lvl="0" indent="0" algn="just" defTabSz="914400" eaLnBrk="1" fontAlgn="auto" hangingPunct="1">
              <a:lnSpc>
                <a:spcPct val="90000"/>
              </a:lnSpc>
              <a:spcBef>
                <a:spcPts val="1000"/>
              </a:spcBef>
              <a:spcAft>
                <a:spcPts val="0"/>
              </a:spcAft>
              <a:buNone/>
            </a:pPr>
            <a:r>
              <a:rPr lang="tr-TR" sz="1600" dirty="0" smtClean="0"/>
              <a:t>2-Zararın hesaplanmasının </a:t>
            </a:r>
            <a:r>
              <a:rPr lang="tr-TR" sz="1600" dirty="0" smtClean="0">
                <a:solidFill>
                  <a:srgbClr val="FF0000"/>
                </a:solidFill>
              </a:rPr>
              <a:t>basit bir usulde olamayacağ</a:t>
            </a:r>
            <a:r>
              <a:rPr lang="tr-TR" sz="1600" dirty="0" smtClean="0"/>
              <a:t>ı ve </a:t>
            </a:r>
          </a:p>
          <a:p>
            <a:pPr marL="0" lvl="0" indent="0" algn="just" defTabSz="914400" eaLnBrk="1" fontAlgn="auto" hangingPunct="1">
              <a:lnSpc>
                <a:spcPct val="90000"/>
              </a:lnSpc>
              <a:spcBef>
                <a:spcPts val="1000"/>
              </a:spcBef>
              <a:spcAft>
                <a:spcPts val="0"/>
              </a:spcAft>
              <a:buNone/>
            </a:pPr>
            <a:r>
              <a:rPr lang="tr-TR" sz="1600" dirty="0" smtClean="0"/>
              <a:t>3-Kurul </a:t>
            </a:r>
            <a:r>
              <a:rPr lang="tr-TR" sz="1600" dirty="0"/>
              <a:t>kararında haksız elde edilen </a:t>
            </a:r>
            <a:r>
              <a:rPr lang="tr-TR" sz="1600" dirty="0">
                <a:solidFill>
                  <a:srgbClr val="FF0000"/>
                </a:solidFill>
              </a:rPr>
              <a:t>faiz oranı/ücrete ilişkin bir analizin </a:t>
            </a:r>
            <a:r>
              <a:rPr lang="tr-TR" sz="1600" dirty="0" smtClean="0">
                <a:solidFill>
                  <a:srgbClr val="FF0000"/>
                </a:solidFill>
              </a:rPr>
              <a:t>bulunmaması </a:t>
            </a:r>
            <a:r>
              <a:rPr lang="tr-TR" sz="1600" dirty="0" smtClean="0"/>
              <a:t>(hangi bankanın hangi işlemde ne kadar bir zarara neden olduğunun açıkça belirtilmemesi) </a:t>
            </a:r>
          </a:p>
          <a:p>
            <a:pPr marL="0" lvl="0" indent="0" algn="just" defTabSz="914400" eaLnBrk="1" fontAlgn="auto" hangingPunct="1">
              <a:lnSpc>
                <a:spcPct val="90000"/>
              </a:lnSpc>
              <a:spcBef>
                <a:spcPts val="1000"/>
              </a:spcBef>
              <a:spcAft>
                <a:spcPts val="0"/>
              </a:spcAft>
              <a:buNone/>
            </a:pPr>
            <a:r>
              <a:rPr lang="tr-TR" sz="1600" dirty="0" smtClean="0">
                <a:solidFill>
                  <a:prstClr val="black"/>
                </a:solidFill>
              </a:rPr>
              <a:t>gibi sebeplerle </a:t>
            </a:r>
            <a:r>
              <a:rPr lang="tr-TR" sz="1600" b="1" dirty="0" smtClean="0">
                <a:solidFill>
                  <a:srgbClr val="FF0000"/>
                </a:solidFill>
              </a:rPr>
              <a:t>bilirkişilik </a:t>
            </a:r>
            <a:r>
              <a:rPr lang="tr-TR" sz="1600" b="1" dirty="0">
                <a:solidFill>
                  <a:srgbClr val="FF0000"/>
                </a:solidFill>
              </a:rPr>
              <a:t>müessesinden faydalanılması </a:t>
            </a:r>
            <a:r>
              <a:rPr lang="tr-TR" sz="1600" dirty="0" smtClean="0">
                <a:solidFill>
                  <a:prstClr val="black"/>
                </a:solidFill>
              </a:rPr>
              <a:t>gerektiği değerlendirilmektedir</a:t>
            </a:r>
            <a:r>
              <a:rPr lang="tr-TR" sz="1600" dirty="0">
                <a:solidFill>
                  <a:prstClr val="black"/>
                </a:solidFill>
              </a:rPr>
              <a:t>. </a:t>
            </a:r>
            <a:endParaRPr lang="tr-TR" sz="1600" dirty="0"/>
          </a:p>
        </p:txBody>
      </p:sp>
      <p:sp>
        <p:nvSpPr>
          <p:cNvPr id="5" name="Metin kutusu 4"/>
          <p:cNvSpPr txBox="1"/>
          <p:nvPr/>
        </p:nvSpPr>
        <p:spPr>
          <a:xfrm>
            <a:off x="1403648" y="550421"/>
            <a:ext cx="7344816"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just">
              <a:defRPr>
                <a:solidFill>
                  <a:schemeClr val="tx2"/>
                </a:solidFill>
              </a:defRPr>
            </a:lvl1pPr>
          </a:lstStyle>
          <a:p>
            <a:r>
              <a:rPr lang="tr-TR" sz="1700" dirty="0" smtClean="0"/>
              <a:t>27) Rekabet </a:t>
            </a:r>
            <a:r>
              <a:rPr lang="tr-TR" sz="1700" dirty="0"/>
              <a:t>Kurulu’nun 12 bankaya ilişkin vermiş olduğu karar sonucu tüketicilerin zararının tazminine yönelik olarak nasıl bir yol izlenmelidir? </a:t>
            </a:r>
          </a:p>
        </p:txBody>
      </p:sp>
      <p:sp>
        <p:nvSpPr>
          <p:cNvPr id="2" name="Slayt Numarası Yer Tutucusu 1"/>
          <p:cNvSpPr>
            <a:spLocks noGrp="1"/>
          </p:cNvSpPr>
          <p:nvPr>
            <p:ph type="sldNum" sz="quarter" idx="12"/>
          </p:nvPr>
        </p:nvSpPr>
        <p:spPr/>
        <p:txBody>
          <a:bodyPr/>
          <a:lstStyle/>
          <a:p>
            <a:pPr>
              <a:defRPr/>
            </a:pPr>
            <a:fld id="{D28735E3-BFE6-4B93-962F-BFA7A3E12376}" type="slidenum">
              <a:rPr lang="en-US" altLang="tr-TR" smtClean="0"/>
              <a:pPr>
                <a:defRPr/>
              </a:pPr>
              <a:t>39</a:t>
            </a:fld>
            <a:endParaRPr lang="en-US" alt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5425257"/>
            <a:ext cx="1842749" cy="1432743"/>
          </a:xfrm>
          <a:prstGeom prst="rect">
            <a:avLst/>
          </a:prstGeom>
        </p:spPr>
      </p:pic>
    </p:spTree>
    <p:extLst>
      <p:ext uri="{BB962C8B-B14F-4D97-AF65-F5344CB8AC3E}">
        <p14:creationId xmlns:p14="http://schemas.microsoft.com/office/powerpoint/2010/main" val="29035723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2"/>
          <p:cNvSpPr txBox="1">
            <a:spLocks noChangeArrowheads="1"/>
          </p:cNvSpPr>
          <p:nvPr/>
        </p:nvSpPr>
        <p:spPr bwMode="auto">
          <a:xfrm>
            <a:off x="1660525" y="72231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tr-TR" altLang="tr-TR" sz="1600" b="0">
              <a:solidFill>
                <a:schemeClr val="tx1"/>
              </a:solidFill>
              <a:latin typeface="+mn-lt"/>
            </a:endParaRPr>
          </a:p>
        </p:txBody>
      </p:sp>
      <p:sp>
        <p:nvSpPr>
          <p:cNvPr id="26627" name="Rectangle 307"/>
          <p:cNvSpPr>
            <a:spLocks noChangeArrowheads="1"/>
          </p:cNvSpPr>
          <p:nvPr/>
        </p:nvSpPr>
        <p:spPr bwMode="gray">
          <a:xfrm>
            <a:off x="1127125" y="4946650"/>
            <a:ext cx="70437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tr-TR" altLang="tr-TR" sz="1600">
                <a:solidFill>
                  <a:schemeClr val="bg1"/>
                </a:solidFill>
                <a:latin typeface="+mn-lt"/>
              </a:rPr>
              <a:t> </a:t>
            </a:r>
            <a:endParaRPr lang="tr-TR" altLang="tr-TR" sz="1600">
              <a:latin typeface="+mn-lt"/>
            </a:endParaRPr>
          </a:p>
        </p:txBody>
      </p:sp>
      <p:sp>
        <p:nvSpPr>
          <p:cNvPr id="23559" name="12 İçerik Yer Tutucusu"/>
          <p:cNvSpPr txBox="1">
            <a:spLocks/>
          </p:cNvSpPr>
          <p:nvPr/>
        </p:nvSpPr>
        <p:spPr bwMode="auto">
          <a:xfrm>
            <a:off x="1369172" y="2467080"/>
            <a:ext cx="7307284" cy="4104455"/>
          </a:xfrm>
          <a:prstGeom prst="rect">
            <a:avLst/>
          </a:prstGeom>
          <a:ln>
            <a:noFill/>
            <a:headEnd/>
            <a:tailEnd/>
          </a:ln>
          <a:effectLst/>
        </p:spPr>
        <p:style>
          <a:lnRef idx="2">
            <a:schemeClr val="accent6"/>
          </a:lnRef>
          <a:fillRef idx="1">
            <a:schemeClr val="lt1"/>
          </a:fillRef>
          <a:effectRef idx="0">
            <a:schemeClr val="accent6"/>
          </a:effectRef>
          <a:fontRef idx="minor">
            <a:schemeClr val="dk1"/>
          </a:fontRef>
        </p:style>
        <p:txBody>
          <a:bodyPr/>
          <a:lstStyle/>
          <a:p>
            <a:pPr marL="303213" lvl="1" algn="just">
              <a:spcBef>
                <a:spcPct val="20000"/>
              </a:spcBef>
              <a:buClr>
                <a:schemeClr val="accent1"/>
              </a:buClr>
              <a:buSzPct val="100000"/>
              <a:defRPr/>
            </a:pPr>
            <a:endParaRPr lang="tr-TR" sz="1600" dirty="0" smtClean="0">
              <a:solidFill>
                <a:schemeClr val="tx2"/>
              </a:solidFill>
              <a:effectLst>
                <a:outerShdw blurRad="38100" dist="38100" dir="2700000" algn="tl">
                  <a:srgbClr val="000000">
                    <a:alpha val="43137"/>
                  </a:srgbClr>
                </a:outerShdw>
              </a:effectLst>
            </a:endParaRPr>
          </a:p>
          <a:p>
            <a:pPr marL="646113" lvl="1" indent="-342900" algn="just">
              <a:spcBef>
                <a:spcPct val="20000"/>
              </a:spcBef>
              <a:buClr>
                <a:schemeClr val="accent1"/>
              </a:buClr>
              <a:buSzPct val="100000"/>
              <a:buFont typeface="Arial" panose="020B0604020202020204" pitchFamily="34" charset="0"/>
              <a:buChar char="•"/>
              <a:defRPr/>
            </a:pPr>
            <a:endParaRPr lang="tr-TR" sz="1600" dirty="0">
              <a:solidFill>
                <a:schemeClr val="tx2"/>
              </a:solidFill>
              <a:effectLst>
                <a:outerShdw blurRad="38100" dist="38100" dir="2700000" algn="tl">
                  <a:srgbClr val="000000">
                    <a:alpha val="43137"/>
                  </a:srgbClr>
                </a:outerShdw>
              </a:effectLst>
            </a:endParaRPr>
          </a:p>
          <a:p>
            <a:pPr marL="646113" lvl="1" indent="-342900" algn="just">
              <a:spcBef>
                <a:spcPct val="20000"/>
              </a:spcBef>
              <a:buClr>
                <a:schemeClr val="accent1"/>
              </a:buClr>
              <a:buSzPct val="100000"/>
              <a:buFont typeface="Arial" panose="020B0604020202020204" pitchFamily="34" charset="0"/>
              <a:buChar char="•"/>
              <a:defRPr/>
            </a:pPr>
            <a:endParaRPr lang="tr-TR" sz="1600" dirty="0" smtClean="0">
              <a:solidFill>
                <a:schemeClr val="tx2"/>
              </a:solidFill>
              <a:effectLst>
                <a:outerShdw blurRad="38100" dist="38100" dir="2700000" algn="tl">
                  <a:srgbClr val="000000">
                    <a:alpha val="43137"/>
                  </a:srgbClr>
                </a:outerShdw>
              </a:effectLst>
            </a:endParaRPr>
          </a:p>
          <a:p>
            <a:pPr marL="646113" lvl="1" indent="-342900" algn="just">
              <a:spcBef>
                <a:spcPct val="20000"/>
              </a:spcBef>
              <a:buClr>
                <a:schemeClr val="accent1"/>
              </a:buClr>
              <a:buSzPct val="100000"/>
              <a:buFont typeface="Arial" panose="020B0604020202020204" pitchFamily="34" charset="0"/>
              <a:buChar char="•"/>
              <a:defRPr/>
            </a:pPr>
            <a:r>
              <a:rPr lang="tr-TR" sz="1600" dirty="0" smtClean="0">
                <a:solidFill>
                  <a:schemeClr val="tx2"/>
                </a:solidFill>
                <a:effectLst>
                  <a:outerShdw blurRad="38100" dist="38100" dir="2700000" algn="tl">
                    <a:srgbClr val="000000">
                      <a:alpha val="43137"/>
                    </a:srgbClr>
                  </a:outerShdw>
                </a:effectLst>
              </a:rPr>
              <a:t> </a:t>
            </a:r>
            <a:endParaRPr lang="tr-TR" sz="1600" dirty="0">
              <a:solidFill>
                <a:schemeClr val="tx2"/>
              </a:solidFill>
              <a:effectLst>
                <a:outerShdw blurRad="38100" dist="38100" dir="2700000" algn="tl">
                  <a:srgbClr val="000000">
                    <a:alpha val="43137"/>
                  </a:srgbClr>
                </a:outerShdw>
              </a:effectLst>
            </a:endParaRPr>
          </a:p>
          <a:p>
            <a:pPr marL="303213" lvl="1" algn="just">
              <a:spcBef>
                <a:spcPct val="20000"/>
              </a:spcBef>
              <a:buClr>
                <a:schemeClr val="accent1"/>
              </a:buClr>
              <a:buSzPct val="100000"/>
              <a:defRPr/>
            </a:pPr>
            <a:r>
              <a:rPr lang="tr-TR" sz="1600" dirty="0" smtClean="0">
                <a:solidFill>
                  <a:schemeClr val="tx2"/>
                </a:solidFill>
                <a:effectLst>
                  <a:outerShdw blurRad="38100" dist="38100" dir="2700000" algn="tl">
                    <a:srgbClr val="000000">
                      <a:alpha val="43137"/>
                    </a:srgbClr>
                  </a:outerShdw>
                </a:effectLst>
              </a:rPr>
              <a:t> </a:t>
            </a:r>
          </a:p>
        </p:txBody>
      </p:sp>
      <p:sp>
        <p:nvSpPr>
          <p:cNvPr id="4" name="Metin kutusu 3"/>
          <p:cNvSpPr txBox="1"/>
          <p:nvPr/>
        </p:nvSpPr>
        <p:spPr>
          <a:xfrm>
            <a:off x="1369173" y="2831206"/>
            <a:ext cx="5195552"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tr-TR" sz="1600" dirty="0" smtClean="0">
                <a:latin typeface="+mn-lt"/>
              </a:rPr>
              <a:t>BANKACILIK MEVZUATI;</a:t>
            </a:r>
          </a:p>
          <a:p>
            <a:endParaRPr lang="tr-TR" sz="1600" dirty="0" smtClean="0">
              <a:solidFill>
                <a:srgbClr val="FF0000"/>
              </a:solidFill>
              <a:latin typeface="+mn-lt"/>
            </a:endParaRPr>
          </a:p>
          <a:p>
            <a:pPr marL="302400" indent="-285750" algn="just">
              <a:buFont typeface="Wingdings" panose="05000000000000000000" pitchFamily="2" charset="2"/>
              <a:buChar char="v"/>
            </a:pPr>
            <a:r>
              <a:rPr lang="tr-TR" altLang="tr-TR" sz="1600" b="0" dirty="0" smtClean="0">
                <a:latin typeface="+mn-lt"/>
              </a:rPr>
              <a:t>Faiz </a:t>
            </a:r>
            <a:r>
              <a:rPr lang="tr-TR" altLang="tr-TR" sz="1600" b="0" dirty="0">
                <a:latin typeface="+mn-lt"/>
              </a:rPr>
              <a:t>dışında sağlanacak </a:t>
            </a:r>
            <a:r>
              <a:rPr lang="tr-TR" altLang="tr-TR" sz="1600" b="0" dirty="0" smtClean="0">
                <a:latin typeface="+mn-lt"/>
              </a:rPr>
              <a:t>menfaatlerin </a:t>
            </a:r>
            <a:r>
              <a:rPr lang="tr-TR" altLang="tr-TR" sz="1600" b="0" dirty="0">
                <a:latin typeface="+mn-lt"/>
              </a:rPr>
              <a:t>ve tahsil olunacak masrafların nitelikleri ve </a:t>
            </a:r>
            <a:r>
              <a:rPr lang="tr-TR" altLang="tr-TR" sz="1600" b="0" dirty="0" smtClean="0">
                <a:latin typeface="+mn-lt"/>
              </a:rPr>
              <a:t>sınırları </a:t>
            </a:r>
            <a:r>
              <a:rPr lang="tr-TR" altLang="tr-TR" sz="1600" dirty="0" smtClean="0">
                <a:solidFill>
                  <a:srgbClr val="C00000"/>
                </a:solidFill>
                <a:latin typeface="+mn-lt"/>
              </a:rPr>
              <a:t>serbestçe belirlenebilir</a:t>
            </a:r>
            <a:r>
              <a:rPr lang="tr-TR" altLang="tr-TR" sz="1600" dirty="0" smtClean="0">
                <a:latin typeface="+mn-lt"/>
              </a:rPr>
              <a:t>.</a:t>
            </a:r>
            <a:endParaRPr lang="tr-TR" sz="1600" dirty="0">
              <a:latin typeface="+mn-lt"/>
            </a:endParaRPr>
          </a:p>
          <a:p>
            <a:pPr marL="285750" indent="-285750" algn="just">
              <a:buFont typeface="Wingdings" panose="05000000000000000000" pitchFamily="2" charset="2"/>
              <a:buChar char="v"/>
            </a:pPr>
            <a:r>
              <a:rPr lang="tr-TR" sz="1600" b="0" u="sng" dirty="0" smtClean="0">
                <a:latin typeface="+mn-lt"/>
                <a:cs typeface="Times New Roman" panose="02020603050405020304" pitchFamily="18" charset="0"/>
              </a:rPr>
              <a:t>Sözleşmede </a:t>
            </a:r>
            <a:r>
              <a:rPr lang="tr-TR" sz="1600" b="0" u="sng" dirty="0">
                <a:latin typeface="+mn-lt"/>
                <a:cs typeface="Times New Roman" panose="02020603050405020304" pitchFamily="18" charset="0"/>
              </a:rPr>
              <a:t>yer almayan </a:t>
            </a:r>
            <a:r>
              <a:rPr lang="tr-TR" sz="1600" b="0" dirty="0">
                <a:latin typeface="+mn-lt"/>
                <a:cs typeface="Times New Roman" panose="02020603050405020304" pitchFamily="18" charset="0"/>
              </a:rPr>
              <a:t>faiz, </a:t>
            </a:r>
            <a:r>
              <a:rPr lang="tr-TR" sz="1600" dirty="0">
                <a:solidFill>
                  <a:srgbClr val="C00000"/>
                </a:solidFill>
                <a:latin typeface="+mn-lt"/>
                <a:cs typeface="Times New Roman" panose="02020603050405020304" pitchFamily="18" charset="0"/>
              </a:rPr>
              <a:t>komisyon veya masraf </a:t>
            </a:r>
            <a:r>
              <a:rPr lang="tr-TR" sz="1600" b="0" dirty="0">
                <a:latin typeface="+mn-lt"/>
                <a:cs typeface="Times New Roman" panose="02020603050405020304" pitchFamily="18" charset="0"/>
              </a:rPr>
              <a:t>gibi adlar altında hiçbir sekil ve surette ödeme talep </a:t>
            </a:r>
            <a:r>
              <a:rPr lang="tr-TR" sz="1600" b="0" dirty="0" smtClean="0">
                <a:latin typeface="+mn-lt"/>
                <a:cs typeface="Times New Roman" panose="02020603050405020304" pitchFamily="18" charset="0"/>
              </a:rPr>
              <a:t>edilemez…</a:t>
            </a:r>
          </a:p>
        </p:txBody>
      </p:sp>
      <p:sp>
        <p:nvSpPr>
          <p:cNvPr id="11" name="Metin kutusu 10"/>
          <p:cNvSpPr txBox="1"/>
          <p:nvPr/>
        </p:nvSpPr>
        <p:spPr>
          <a:xfrm>
            <a:off x="1369172" y="4723788"/>
            <a:ext cx="5195553"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tr-TR" sz="1600" dirty="0" smtClean="0">
                <a:latin typeface="+mn-lt"/>
              </a:rPr>
              <a:t>4077 S. KANUN  Md. 6; «Sözleşmedeki Haksız Şartlar»</a:t>
            </a:r>
          </a:p>
          <a:p>
            <a:pPr marL="285750" indent="-285750">
              <a:buFont typeface="Wingdings" panose="05000000000000000000" pitchFamily="2" charset="2"/>
              <a:buChar char="v"/>
            </a:pPr>
            <a:endParaRPr lang="tr-TR" sz="1600" dirty="0" smtClean="0">
              <a:solidFill>
                <a:srgbClr val="FF0000"/>
              </a:solidFill>
              <a:latin typeface="+mn-lt"/>
            </a:endParaRPr>
          </a:p>
          <a:p>
            <a:pPr marL="285750" indent="-285750" algn="just">
              <a:buFont typeface="Wingdings" panose="05000000000000000000" pitchFamily="2" charset="2"/>
              <a:buChar char="v"/>
            </a:pPr>
            <a:r>
              <a:rPr lang="tr-TR" sz="1600" b="0" dirty="0" smtClean="0">
                <a:latin typeface="+mn-lt"/>
              </a:rPr>
              <a:t>Satıcı veya sağlayıcının </a:t>
            </a:r>
            <a:r>
              <a:rPr lang="tr-TR" sz="1600" dirty="0" smtClean="0">
                <a:solidFill>
                  <a:srgbClr val="C00000"/>
                </a:solidFill>
                <a:latin typeface="+mn-lt"/>
              </a:rPr>
              <a:t>tüketiciyle müzakere etmeden</a:t>
            </a:r>
            <a:r>
              <a:rPr lang="tr-TR" sz="1600" b="0" dirty="0" smtClean="0">
                <a:latin typeface="+mn-lt"/>
              </a:rPr>
              <a:t>, tek taraflı olarak sözleşmeye koyduğu sözleşme koşulları haksız şarttır.</a:t>
            </a:r>
          </a:p>
          <a:p>
            <a:endParaRPr lang="tr-TR" sz="1600" dirty="0">
              <a:latin typeface="+mn-lt"/>
            </a:endParaRPr>
          </a:p>
        </p:txBody>
      </p:sp>
      <p:sp>
        <p:nvSpPr>
          <p:cNvPr id="2" name="Sağ Ayraç 1"/>
          <p:cNvSpPr/>
          <p:nvPr/>
        </p:nvSpPr>
        <p:spPr>
          <a:xfrm>
            <a:off x="6564724" y="3953521"/>
            <a:ext cx="336541" cy="1424860"/>
          </a:xfrm>
          <a:prstGeom prst="rightBrace">
            <a:avLst>
              <a:gd name="adj1" fmla="val 8333"/>
              <a:gd name="adj2" fmla="val 5058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sz="1600"/>
          </a:p>
        </p:txBody>
      </p:sp>
      <p:sp>
        <p:nvSpPr>
          <p:cNvPr id="8" name="Metin kutusu 7"/>
          <p:cNvSpPr txBox="1"/>
          <p:nvPr/>
        </p:nvSpPr>
        <p:spPr>
          <a:xfrm>
            <a:off x="6901267" y="3789040"/>
            <a:ext cx="1775189" cy="1815882"/>
          </a:xfrm>
          <a:prstGeom prst="rect">
            <a:avLst/>
          </a:prstGeom>
          <a:noFill/>
        </p:spPr>
        <p:txBody>
          <a:bodyPr wrap="square" rtlCol="0">
            <a:spAutoFit/>
          </a:bodyPr>
          <a:lstStyle/>
          <a:p>
            <a:r>
              <a:rPr lang="tr-TR" sz="1600" dirty="0" smtClean="0">
                <a:latin typeface="+mn-lt"/>
              </a:rPr>
              <a:t>Kredi kartı aidatlarına ilişkin </a:t>
            </a:r>
            <a:r>
              <a:rPr lang="tr-TR" sz="1600" u="sng" dirty="0" smtClean="0">
                <a:latin typeface="+mn-lt"/>
              </a:rPr>
              <a:t>Yargıtay’ın</a:t>
            </a:r>
            <a:r>
              <a:rPr lang="tr-TR" sz="1600" dirty="0" smtClean="0">
                <a:latin typeface="+mn-lt"/>
              </a:rPr>
              <a:t> </a:t>
            </a:r>
            <a:r>
              <a:rPr lang="tr-TR" sz="1600" dirty="0" smtClean="0">
                <a:solidFill>
                  <a:srgbClr val="C00000"/>
                </a:solidFill>
                <a:latin typeface="+mn-lt"/>
              </a:rPr>
              <a:t>tüketicilerin aleyhine</a:t>
            </a:r>
            <a:r>
              <a:rPr lang="tr-TR" sz="1600" dirty="0" smtClean="0">
                <a:solidFill>
                  <a:srgbClr val="FF0000"/>
                </a:solidFill>
                <a:latin typeface="+mn-lt"/>
              </a:rPr>
              <a:t> </a:t>
            </a:r>
            <a:r>
              <a:rPr lang="tr-TR" sz="1600" dirty="0" smtClean="0">
                <a:latin typeface="+mn-lt"/>
              </a:rPr>
              <a:t>ve </a:t>
            </a:r>
            <a:r>
              <a:rPr lang="tr-TR" sz="1600" dirty="0" smtClean="0">
                <a:solidFill>
                  <a:srgbClr val="C00000"/>
                </a:solidFill>
                <a:latin typeface="+mn-lt"/>
              </a:rPr>
              <a:t>lehine </a:t>
            </a:r>
            <a:r>
              <a:rPr lang="tr-TR" sz="1600" dirty="0" smtClean="0">
                <a:latin typeface="+mn-lt"/>
              </a:rPr>
              <a:t>verilmiş kararları bulunmaktadır.</a:t>
            </a:r>
            <a:endParaRPr lang="tr-TR" sz="1600" dirty="0">
              <a:latin typeface="+mn-lt"/>
            </a:endParaRPr>
          </a:p>
        </p:txBody>
      </p:sp>
      <p:sp>
        <p:nvSpPr>
          <p:cNvPr id="12" name="Yuvarlatılmış Dikdörtgen 11"/>
          <p:cNvSpPr/>
          <p:nvPr/>
        </p:nvSpPr>
        <p:spPr>
          <a:xfrm>
            <a:off x="1369172" y="1930938"/>
            <a:ext cx="7307284" cy="441340"/>
          </a:xfrm>
          <a:prstGeom prst="roundRect">
            <a:avLst>
              <a:gd name="adj" fmla="val 0"/>
            </a:avLst>
          </a:prstGeom>
          <a:no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r>
              <a:rPr lang="tr-TR" sz="1600" dirty="0">
                <a:solidFill>
                  <a:schemeClr val="tx1"/>
                </a:solidFill>
              </a:rPr>
              <a:t>Ücret Yönetmeliği (03.10.2014) öncesi alınan kart aidatı;</a:t>
            </a:r>
          </a:p>
        </p:txBody>
      </p:sp>
      <p:sp>
        <p:nvSpPr>
          <p:cNvPr id="14" name="Text Box 262"/>
          <p:cNvSpPr txBox="1">
            <a:spLocks noChangeArrowheads="1"/>
          </p:cNvSpPr>
          <p:nvPr/>
        </p:nvSpPr>
        <p:spPr bwMode="gray">
          <a:xfrm>
            <a:off x="1369172" y="517430"/>
            <a:ext cx="7307284" cy="877163"/>
          </a:xfrm>
          <a:prstGeom prst="rect">
            <a:avLst/>
          </a:prstGeom>
          <a:gradFill rotWithShape="1">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a:ln w="9525" cap="flat" cmpd="sng" algn="ctr">
            <a:solidFill>
              <a:srgbClr val="31B6FD">
                <a:shade val="95000"/>
                <a:satMod val="105000"/>
              </a:srgbClr>
            </a:solidFill>
            <a:prstDash val="solid"/>
            <a:headEnd/>
            <a:tailEn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just"/>
            <a:r>
              <a:rPr lang="tr-TR" sz="1700" dirty="0" smtClean="0">
                <a:solidFill>
                  <a:schemeClr val="tx2"/>
                </a:solidFill>
              </a:rPr>
              <a:t>1) </a:t>
            </a:r>
            <a:r>
              <a:rPr lang="tr-TR" sz="1700" dirty="0">
                <a:solidFill>
                  <a:schemeClr val="tx2"/>
                </a:solidFill>
              </a:rPr>
              <a:t>Ücret Yönetmeliği öncesi dönemde alınan kredi kartı aidatları iade edilebilir mi? İadesine ilişkin verilen Heyet kararlarının bir kısmı Mahkemelerce onaylanırken bir kısmı bozulmakta, bu hususta standart bir karar var </a:t>
            </a:r>
            <a:r>
              <a:rPr lang="tr-TR" sz="1700" dirty="0" smtClean="0">
                <a:solidFill>
                  <a:schemeClr val="tx2"/>
                </a:solidFill>
              </a:rPr>
              <a:t>mı? </a:t>
            </a:r>
            <a:endParaRPr lang="tr-TR" sz="1700" dirty="0">
              <a:solidFill>
                <a:schemeClr val="tx2"/>
              </a:solidFill>
            </a:endParaRPr>
          </a:p>
        </p:txBody>
      </p:sp>
      <p:sp>
        <p:nvSpPr>
          <p:cNvPr id="3" name="Slayt Numarası Yer Tutucusu 2"/>
          <p:cNvSpPr>
            <a:spLocks noGrp="1"/>
          </p:cNvSpPr>
          <p:nvPr>
            <p:ph type="sldNum" sz="quarter" idx="10"/>
          </p:nvPr>
        </p:nvSpPr>
        <p:spPr/>
        <p:txBody>
          <a:bodyPr/>
          <a:lstStyle/>
          <a:p>
            <a:pPr>
              <a:defRPr/>
            </a:pPr>
            <a:fld id="{F9D1FC20-E15C-49F7-8A97-D72A6B71BF26}" type="slidenum">
              <a:rPr lang="en-US" altLang="tr-TR" smtClean="0"/>
              <a:pPr>
                <a:defRPr/>
              </a:pPr>
              <a:t>4</a:t>
            </a:fld>
            <a:endParaRPr lang="en-US" altLang="tr-TR"/>
          </a:p>
        </p:txBody>
      </p:sp>
    </p:spTree>
    <p:extLst>
      <p:ext uri="{BB962C8B-B14F-4D97-AF65-F5344CB8AC3E}">
        <p14:creationId xmlns:p14="http://schemas.microsoft.com/office/powerpoint/2010/main" val="259696523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kış Çizelgesi: Depolanmış Veri 11"/>
          <p:cNvSpPr/>
          <p:nvPr/>
        </p:nvSpPr>
        <p:spPr>
          <a:xfrm rot="13982454">
            <a:off x="3097315" y="45626"/>
            <a:ext cx="6641148" cy="11663291"/>
          </a:xfrm>
          <a:prstGeom prst="flowChartOnlineStorage">
            <a:avLst/>
          </a:prstGeom>
          <a:gradFill>
            <a:gsLst>
              <a:gs pos="0">
                <a:srgbClr val="A603AB">
                  <a:alpha val="58000"/>
                </a:srgbClr>
              </a:gs>
              <a:gs pos="21001">
                <a:srgbClr val="0819FB">
                  <a:alpha val="67000"/>
                </a:srgbClr>
              </a:gs>
              <a:gs pos="35001">
                <a:srgbClr val="1A8D48">
                  <a:alpha val="58000"/>
                </a:srgbClr>
              </a:gs>
              <a:gs pos="52000">
                <a:srgbClr val="FFFF00">
                  <a:alpha val="32000"/>
                </a:srgbClr>
              </a:gs>
              <a:gs pos="73000">
                <a:srgbClr val="EE3F17">
                  <a:alpha val="39000"/>
                </a:srgbClr>
              </a:gs>
              <a:gs pos="88000">
                <a:srgbClr val="E81766">
                  <a:alpha val="39000"/>
                </a:srgbClr>
              </a:gs>
              <a:gs pos="100000">
                <a:srgbClr val="A603AB">
                  <a:alpha val="29000"/>
                </a:srgbClr>
              </a:gs>
            </a:gsLst>
            <a:lin ang="5400000" scaled="0"/>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7" name="AutoShape 211"/>
          <p:cNvSpPr>
            <a:spLocks noChangeArrowheads="1"/>
          </p:cNvSpPr>
          <p:nvPr/>
        </p:nvSpPr>
        <p:spPr bwMode="gray">
          <a:xfrm>
            <a:off x="1749428" y="2249488"/>
            <a:ext cx="4046708" cy="675456"/>
          </a:xfrm>
          <a:prstGeom prst="roundRect">
            <a:avLst>
              <a:gd name="adj" fmla="val 50000"/>
            </a:avLst>
          </a:prstGeom>
          <a:noFill/>
          <a:ln>
            <a:noFill/>
            <a:headEnd/>
            <a:tailEnd/>
          </a:ln>
        </p:spPr>
        <p:style>
          <a:lnRef idx="1">
            <a:schemeClr val="accent5"/>
          </a:lnRef>
          <a:fillRef idx="1002">
            <a:schemeClr val="lt2"/>
          </a:fillRef>
          <a:effectRef idx="2">
            <a:schemeClr val="accent5"/>
          </a:effectRef>
          <a:fontRef idx="minor">
            <a:schemeClr val="lt1"/>
          </a:fontRef>
        </p:style>
        <p:txBody>
          <a:bodyPr wrap="none" anchor="ctr"/>
          <a:lstStyle/>
          <a:p>
            <a:pPr algn="ctr"/>
            <a:r>
              <a:rPr lang="tr-TR" sz="4000" dirty="0" smtClean="0">
                <a:solidFill>
                  <a:schemeClr val="tx2"/>
                </a:solidFill>
                <a:effectLst>
                  <a:outerShdw blurRad="38100" dist="38100" dir="2700000" algn="tl">
                    <a:srgbClr val="000000">
                      <a:alpha val="43137"/>
                    </a:srgbClr>
                  </a:outerShdw>
                </a:effectLst>
              </a:rPr>
              <a:t>TEŞEKKÜRLER</a:t>
            </a:r>
            <a:endParaRPr lang="tr-TR" sz="40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382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07"/>
          <p:cNvSpPr>
            <a:spLocks noChangeArrowheads="1"/>
          </p:cNvSpPr>
          <p:nvPr/>
        </p:nvSpPr>
        <p:spPr bwMode="gray">
          <a:xfrm>
            <a:off x="1127125" y="4154562"/>
            <a:ext cx="7043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tr-TR" altLang="tr-TR" sz="2000">
                <a:solidFill>
                  <a:schemeClr val="bg1"/>
                </a:solidFill>
                <a:latin typeface="Arial" panose="020B0604020202020204" pitchFamily="34" charset="0"/>
              </a:rPr>
              <a:t> </a:t>
            </a:r>
            <a:endParaRPr lang="tr-TR" altLang="tr-TR" sz="2000">
              <a:latin typeface="Arial" panose="020B0604020202020204" pitchFamily="34" charset="0"/>
            </a:endParaRPr>
          </a:p>
        </p:txBody>
      </p:sp>
      <p:sp>
        <p:nvSpPr>
          <p:cNvPr id="16" name="12 İçerik Yer Tutucusu"/>
          <p:cNvSpPr txBox="1">
            <a:spLocks/>
          </p:cNvSpPr>
          <p:nvPr/>
        </p:nvSpPr>
        <p:spPr>
          <a:xfrm>
            <a:off x="113175" y="839861"/>
            <a:ext cx="8640763" cy="4694238"/>
          </a:xfrm>
          <a:prstGeom prst="rect">
            <a:avLst/>
          </a:prstGeom>
        </p:spPr>
        <p:txBody>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03213" lvl="1" indent="0" algn="just">
              <a:buFont typeface="Symbol" pitchFamily="18" charset="2"/>
              <a:buNone/>
              <a:defRPr/>
            </a:pPr>
            <a:endParaRPr lang="tr-TR" sz="2000" dirty="0"/>
          </a:p>
          <a:p>
            <a:pPr marL="303213" lvl="1" indent="0" algn="just">
              <a:buFont typeface="Symbol" pitchFamily="18" charset="2"/>
              <a:buNone/>
              <a:defRPr/>
            </a:pPr>
            <a:endParaRPr lang="tr-TR" sz="2000" dirty="0" smtClean="0"/>
          </a:p>
          <a:p>
            <a:pPr lvl="1" algn="just">
              <a:buFont typeface="Wingdings" pitchFamily="2" charset="2"/>
              <a:buChar char="v"/>
              <a:defRPr/>
            </a:pPr>
            <a:endParaRPr lang="tr-TR" sz="2000" dirty="0"/>
          </a:p>
          <a:p>
            <a:pPr lvl="1" algn="just">
              <a:buFont typeface="Wingdings" pitchFamily="2" charset="2"/>
              <a:buChar char="v"/>
              <a:defRPr/>
            </a:pPr>
            <a:endParaRPr lang="tr-TR" sz="2000" dirty="0"/>
          </a:p>
        </p:txBody>
      </p:sp>
      <p:sp>
        <p:nvSpPr>
          <p:cNvPr id="40966" name="Dikdörtgen 1"/>
          <p:cNvSpPr>
            <a:spLocks noChangeArrowheads="1"/>
          </p:cNvSpPr>
          <p:nvPr/>
        </p:nvSpPr>
        <p:spPr bwMode="auto">
          <a:xfrm>
            <a:off x="500063" y="1136725"/>
            <a:ext cx="8247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eaLnBrk="1" hangingPunct="1">
              <a:spcBef>
                <a:spcPct val="0"/>
              </a:spcBef>
              <a:buClrTx/>
              <a:buSzTx/>
              <a:buFontTx/>
              <a:buNone/>
            </a:pPr>
            <a:endParaRPr lang="tr-TR" altLang="tr-TR" sz="1600"/>
          </a:p>
          <a:p>
            <a:pPr algn="just" eaLnBrk="1" hangingPunct="1">
              <a:spcBef>
                <a:spcPct val="0"/>
              </a:spcBef>
              <a:buClrTx/>
              <a:buSzTx/>
              <a:buFontTx/>
              <a:buNone/>
            </a:pPr>
            <a:endParaRPr lang="tr-TR" altLang="tr-TR" sz="1600"/>
          </a:p>
          <a:p>
            <a:pPr algn="just" eaLnBrk="1" hangingPunct="1">
              <a:spcBef>
                <a:spcPct val="0"/>
              </a:spcBef>
              <a:buClrTx/>
              <a:buSzTx/>
              <a:buFontTx/>
              <a:buNone/>
            </a:pPr>
            <a:endParaRPr lang="tr-TR" altLang="tr-TR" sz="1600"/>
          </a:p>
        </p:txBody>
      </p:sp>
      <p:sp>
        <p:nvSpPr>
          <p:cNvPr id="40970" name="12 İçerik Yer Tutucusu"/>
          <p:cNvSpPr txBox="1">
            <a:spLocks/>
          </p:cNvSpPr>
          <p:nvPr/>
        </p:nvSpPr>
        <p:spPr bwMode="auto">
          <a:xfrm>
            <a:off x="1331639" y="565274"/>
            <a:ext cx="7415485" cy="523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576263"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marL="285750" lvl="1" indent="-285750" algn="just">
              <a:buClrTx/>
              <a:buFont typeface="Wingdings" panose="05000000000000000000" pitchFamily="2" charset="2"/>
              <a:buChar char="v"/>
            </a:pPr>
            <a:r>
              <a:rPr lang="tr-TR" altLang="tr-TR" sz="1600" dirty="0" smtClean="0">
                <a:solidFill>
                  <a:schemeClr val="tx1"/>
                </a:solidFill>
                <a:latin typeface="+mn-lt"/>
              </a:rPr>
              <a:t>Tüketicinin </a:t>
            </a:r>
            <a:r>
              <a:rPr lang="tr-TR" altLang="tr-TR" sz="1600" u="sng" dirty="0">
                <a:solidFill>
                  <a:schemeClr val="tx1"/>
                </a:solidFill>
                <a:latin typeface="+mn-lt"/>
              </a:rPr>
              <a:t>lehine</a:t>
            </a:r>
            <a:r>
              <a:rPr lang="tr-TR" altLang="tr-TR" sz="1600" dirty="0">
                <a:solidFill>
                  <a:schemeClr val="tx1"/>
                </a:solidFill>
                <a:latin typeface="+mn-lt"/>
              </a:rPr>
              <a:t> verilen </a:t>
            </a:r>
            <a:r>
              <a:rPr lang="tr-TR" altLang="tr-TR" sz="1600" dirty="0" smtClean="0">
                <a:solidFill>
                  <a:schemeClr val="tx1"/>
                </a:solidFill>
                <a:latin typeface="+mn-lt"/>
              </a:rPr>
              <a:t>kararlarda</a:t>
            </a:r>
            <a:r>
              <a:rPr lang="tr-TR" altLang="tr-TR" sz="1600" dirty="0">
                <a:solidFill>
                  <a:schemeClr val="tx1"/>
                </a:solidFill>
                <a:latin typeface="+mn-lt"/>
              </a:rPr>
              <a:t>; </a:t>
            </a:r>
            <a:endParaRPr lang="tr-TR" altLang="tr-TR" sz="1600" dirty="0" smtClean="0">
              <a:solidFill>
                <a:schemeClr val="tx1"/>
              </a:solidFill>
              <a:latin typeface="+mn-lt"/>
            </a:endParaRPr>
          </a:p>
          <a:p>
            <a:pPr marL="0" lvl="1" indent="0" algn="just">
              <a:buNone/>
            </a:pPr>
            <a:r>
              <a:rPr lang="tr-TR" altLang="zh-CN" sz="1600" b="0" dirty="0" smtClean="0">
                <a:solidFill>
                  <a:schemeClr val="tx1"/>
                </a:solidFill>
                <a:latin typeface="+mn-lt"/>
                <a:cs typeface="华文楷体"/>
              </a:rPr>
              <a:t>Bir sözleşmenin Tüketici </a:t>
            </a:r>
            <a:r>
              <a:rPr lang="tr-TR" altLang="zh-CN" sz="1600" b="0" dirty="0">
                <a:solidFill>
                  <a:schemeClr val="tx1"/>
                </a:solidFill>
                <a:latin typeface="+mn-lt"/>
                <a:cs typeface="华文楷体"/>
              </a:rPr>
              <a:t>Kanununda belirtilen hususlara uygun olarak düzenlenmemesi ve sözleşmelerde kredi kartı aidatına ilişkin hükme açıkça yer verilmemesi durumunda bunun </a:t>
            </a:r>
            <a:r>
              <a:rPr lang="tr-TR" altLang="zh-CN" sz="1600" dirty="0">
                <a:solidFill>
                  <a:srgbClr val="C00000"/>
                </a:solidFill>
                <a:latin typeface="+mn-lt"/>
                <a:cs typeface="华文楷体"/>
              </a:rPr>
              <a:t>haksız şart olarak </a:t>
            </a:r>
            <a:r>
              <a:rPr lang="tr-TR" altLang="zh-CN" sz="1600" dirty="0" smtClean="0">
                <a:solidFill>
                  <a:srgbClr val="C00000"/>
                </a:solidFill>
                <a:latin typeface="+mn-lt"/>
                <a:cs typeface="华文楷体"/>
              </a:rPr>
              <a:t>değerlendirildiği</a:t>
            </a:r>
            <a:r>
              <a:rPr lang="tr-TR" altLang="zh-CN" sz="1600" b="0" dirty="0" smtClean="0">
                <a:solidFill>
                  <a:srgbClr val="C00000"/>
                </a:solidFill>
                <a:latin typeface="+mn-lt"/>
                <a:cs typeface="华文楷体"/>
              </a:rPr>
              <a:t>,</a:t>
            </a:r>
            <a:r>
              <a:rPr lang="tr-TR" altLang="zh-CN" sz="1600" b="0" dirty="0">
                <a:solidFill>
                  <a:srgbClr val="C00000"/>
                </a:solidFill>
                <a:latin typeface="+mn-lt"/>
                <a:cs typeface="华文楷体"/>
              </a:rPr>
              <a:t> </a:t>
            </a:r>
            <a:r>
              <a:rPr lang="tr-TR" altLang="zh-CN" sz="1600" b="0" dirty="0" smtClean="0">
                <a:solidFill>
                  <a:schemeClr val="tx1"/>
                </a:solidFill>
                <a:latin typeface="+mn-lt"/>
                <a:cs typeface="华文楷体"/>
              </a:rPr>
              <a:t>bu </a:t>
            </a:r>
            <a:r>
              <a:rPr lang="tr-TR" altLang="zh-CN" sz="1600" b="0" dirty="0">
                <a:solidFill>
                  <a:schemeClr val="tx1"/>
                </a:solidFill>
                <a:latin typeface="+mn-lt"/>
                <a:cs typeface="华文楷体"/>
              </a:rPr>
              <a:t>şekilde tahsil edilen üyelik ücretlerinin </a:t>
            </a:r>
            <a:r>
              <a:rPr lang="tr-TR" altLang="zh-CN" sz="1600" dirty="0">
                <a:solidFill>
                  <a:srgbClr val="C00000"/>
                </a:solidFill>
                <a:latin typeface="+mn-lt"/>
                <a:cs typeface="华文楷体"/>
              </a:rPr>
              <a:t>10 yıllık zamanaşımı süresi </a:t>
            </a:r>
            <a:r>
              <a:rPr lang="tr-TR" altLang="zh-CN" sz="1600" b="0" dirty="0">
                <a:solidFill>
                  <a:schemeClr val="tx1"/>
                </a:solidFill>
                <a:latin typeface="+mn-lt"/>
                <a:cs typeface="华文楷体"/>
              </a:rPr>
              <a:t>içerisinde </a:t>
            </a:r>
            <a:r>
              <a:rPr lang="tr-TR" altLang="zh-CN" sz="1600" dirty="0">
                <a:solidFill>
                  <a:srgbClr val="C00000"/>
                </a:solidFill>
                <a:latin typeface="+mn-lt"/>
                <a:cs typeface="华文楷体"/>
              </a:rPr>
              <a:t>iadesinin talep edilebileceği</a:t>
            </a:r>
            <a:r>
              <a:rPr lang="tr-TR" altLang="zh-CN" sz="1600" b="0" dirty="0">
                <a:solidFill>
                  <a:schemeClr val="tx1"/>
                </a:solidFill>
                <a:latin typeface="+mn-lt"/>
                <a:cs typeface="华文楷体"/>
              </a:rPr>
              <a:t>  hususlarına yer verilmiştir.</a:t>
            </a:r>
            <a:r>
              <a:rPr lang="tr-TR" altLang="zh-CN" sz="1600" dirty="0">
                <a:solidFill>
                  <a:schemeClr val="tx1"/>
                </a:solidFill>
                <a:latin typeface="+mn-lt"/>
                <a:cs typeface="华文楷体"/>
              </a:rPr>
              <a:t> </a:t>
            </a:r>
            <a:endParaRPr lang="tr-TR" altLang="zh-CN" sz="1600" dirty="0" smtClean="0">
              <a:solidFill>
                <a:schemeClr val="tx1"/>
              </a:solidFill>
              <a:latin typeface="+mn-lt"/>
              <a:cs typeface="华文楷体"/>
            </a:endParaRPr>
          </a:p>
          <a:p>
            <a:pPr marL="0" lvl="1" indent="0" algn="just">
              <a:buNone/>
            </a:pPr>
            <a:r>
              <a:rPr lang="tr-TR" altLang="zh-CN" sz="1600" dirty="0" smtClean="0">
                <a:solidFill>
                  <a:schemeClr val="tx1"/>
                </a:solidFill>
                <a:latin typeface="+mn-lt"/>
                <a:cs typeface="华文楷体"/>
              </a:rPr>
              <a:t>(Yargıtay </a:t>
            </a:r>
            <a:r>
              <a:rPr lang="fi-FI" altLang="zh-CN" sz="1600" dirty="0" smtClean="0">
                <a:solidFill>
                  <a:schemeClr val="tx1"/>
                </a:solidFill>
                <a:latin typeface="+mn-lt"/>
                <a:cs typeface="华文楷体"/>
              </a:rPr>
              <a:t>13.H</a:t>
            </a:r>
            <a:r>
              <a:rPr lang="tr-TR" altLang="zh-CN" sz="1600" dirty="0" smtClean="0">
                <a:solidFill>
                  <a:schemeClr val="tx1"/>
                </a:solidFill>
                <a:latin typeface="+mn-lt"/>
                <a:cs typeface="华文楷体"/>
              </a:rPr>
              <a:t>.</a:t>
            </a:r>
            <a:r>
              <a:rPr lang="fi-FI" altLang="zh-CN" sz="1600" dirty="0" smtClean="0">
                <a:solidFill>
                  <a:schemeClr val="tx1"/>
                </a:solidFill>
                <a:latin typeface="+mn-lt"/>
                <a:cs typeface="华文楷体"/>
              </a:rPr>
              <a:t>D</a:t>
            </a:r>
            <a:r>
              <a:rPr lang="tr-TR" altLang="zh-CN" sz="1600" dirty="0" smtClean="0">
                <a:solidFill>
                  <a:schemeClr val="tx1"/>
                </a:solidFill>
                <a:latin typeface="+mn-lt"/>
                <a:cs typeface="华文楷体"/>
              </a:rPr>
              <a:t>.’</a:t>
            </a:r>
            <a:r>
              <a:rPr lang="tr-TR" altLang="zh-CN" sz="1600" dirty="0" err="1" smtClean="0">
                <a:solidFill>
                  <a:schemeClr val="tx1"/>
                </a:solidFill>
                <a:latin typeface="+mn-lt"/>
                <a:cs typeface="华文楷体"/>
              </a:rPr>
              <a:t>nin</a:t>
            </a:r>
            <a:r>
              <a:rPr lang="fi-FI" altLang="zh-CN" sz="1600" dirty="0" smtClean="0">
                <a:solidFill>
                  <a:schemeClr val="tx1"/>
                </a:solidFill>
                <a:latin typeface="+mn-lt"/>
                <a:cs typeface="华文楷体"/>
              </a:rPr>
              <a:t> </a:t>
            </a:r>
            <a:r>
              <a:rPr lang="tr-TR" altLang="zh-CN" sz="1600" dirty="0" smtClean="0">
                <a:solidFill>
                  <a:schemeClr val="tx1"/>
                </a:solidFill>
                <a:latin typeface="+mn-lt"/>
                <a:cs typeface="华文楷体"/>
              </a:rPr>
              <a:t>0</a:t>
            </a:r>
            <a:r>
              <a:rPr lang="fi-FI" altLang="zh-CN" sz="1600" dirty="0">
                <a:solidFill>
                  <a:schemeClr val="tx1"/>
                </a:solidFill>
                <a:latin typeface="+mn-lt"/>
                <a:cs typeface="华文楷体"/>
              </a:rPr>
              <a:t>2.</a:t>
            </a:r>
            <a:r>
              <a:rPr lang="tr-TR" altLang="zh-CN" sz="1600" dirty="0">
                <a:solidFill>
                  <a:schemeClr val="tx1"/>
                </a:solidFill>
                <a:latin typeface="+mn-lt"/>
                <a:cs typeface="华文楷体"/>
              </a:rPr>
              <a:t>0</a:t>
            </a:r>
            <a:r>
              <a:rPr lang="fi-FI" altLang="zh-CN" sz="1600" dirty="0">
                <a:solidFill>
                  <a:schemeClr val="tx1"/>
                </a:solidFill>
                <a:latin typeface="+mn-lt"/>
                <a:cs typeface="华文楷体"/>
              </a:rPr>
              <a:t>5.2008</a:t>
            </a:r>
            <a:r>
              <a:rPr lang="tr-TR" altLang="zh-CN" sz="1600" dirty="0">
                <a:solidFill>
                  <a:schemeClr val="tx1"/>
                </a:solidFill>
                <a:latin typeface="+mn-lt"/>
                <a:cs typeface="华文楷体"/>
              </a:rPr>
              <a:t> </a:t>
            </a:r>
            <a:r>
              <a:rPr lang="tr-TR" altLang="zh-CN" sz="1600" dirty="0" smtClean="0">
                <a:solidFill>
                  <a:schemeClr val="tx1"/>
                </a:solidFill>
                <a:latin typeface="+mn-lt"/>
                <a:cs typeface="华文楷体"/>
              </a:rPr>
              <a:t>tarih ve </a:t>
            </a:r>
            <a:r>
              <a:rPr lang="fi-FI" altLang="zh-CN" sz="1600" dirty="0" smtClean="0">
                <a:solidFill>
                  <a:schemeClr val="tx1"/>
                </a:solidFill>
                <a:latin typeface="+mn-lt"/>
                <a:cs typeface="华文楷体"/>
              </a:rPr>
              <a:t>E.2008/4345</a:t>
            </a:r>
            <a:r>
              <a:rPr lang="tr-TR" altLang="zh-CN" sz="1600" dirty="0" smtClean="0">
                <a:solidFill>
                  <a:schemeClr val="tx1"/>
                </a:solidFill>
                <a:latin typeface="+mn-lt"/>
                <a:cs typeface="华文楷体"/>
              </a:rPr>
              <a:t>,</a:t>
            </a:r>
            <a:r>
              <a:rPr lang="fi-FI" altLang="zh-CN" sz="1600" dirty="0" smtClean="0">
                <a:solidFill>
                  <a:schemeClr val="tx1"/>
                </a:solidFill>
                <a:latin typeface="+mn-lt"/>
                <a:cs typeface="华文楷体"/>
              </a:rPr>
              <a:t>K.2008/6088</a:t>
            </a:r>
            <a:r>
              <a:rPr lang="tr-TR" altLang="zh-CN" sz="1600" dirty="0" smtClean="0">
                <a:solidFill>
                  <a:schemeClr val="tx1"/>
                </a:solidFill>
                <a:latin typeface="+mn-lt"/>
                <a:cs typeface="华文楷体"/>
              </a:rPr>
              <a:t> sayılı kararı)</a:t>
            </a:r>
            <a:r>
              <a:rPr lang="fi-FI" altLang="zh-CN" sz="1600" dirty="0" smtClean="0">
                <a:solidFill>
                  <a:schemeClr val="tx1"/>
                </a:solidFill>
                <a:latin typeface="+mn-lt"/>
                <a:cs typeface="华文楷体"/>
              </a:rPr>
              <a:t> </a:t>
            </a:r>
            <a:endParaRPr lang="tr-TR" altLang="zh-CN" sz="1600" dirty="0" smtClean="0">
              <a:solidFill>
                <a:schemeClr val="tx1"/>
              </a:solidFill>
              <a:latin typeface="+mn-lt"/>
              <a:cs typeface="华文楷体"/>
            </a:endParaRPr>
          </a:p>
          <a:p>
            <a:pPr marL="303213" lvl="1" indent="0" algn="just">
              <a:buNone/>
            </a:pPr>
            <a:endParaRPr lang="tr-TR" altLang="zh-CN" sz="1600" dirty="0">
              <a:solidFill>
                <a:schemeClr val="tx1"/>
              </a:solidFill>
              <a:latin typeface="+mn-lt"/>
              <a:cs typeface="华文楷体"/>
            </a:endParaRPr>
          </a:p>
          <a:p>
            <a:pPr marL="0" lvl="1" algn="just">
              <a:buClr>
                <a:schemeClr val="tx1"/>
              </a:buClr>
              <a:buFont typeface="Wingdings" panose="05000000000000000000" pitchFamily="2" charset="2"/>
              <a:buChar char="v"/>
            </a:pPr>
            <a:r>
              <a:rPr lang="tr-TR" altLang="tr-TR" sz="1600" dirty="0">
                <a:solidFill>
                  <a:schemeClr val="tx1"/>
                </a:solidFill>
                <a:latin typeface="+mn-lt"/>
              </a:rPr>
              <a:t>Tüketicinin </a:t>
            </a:r>
            <a:r>
              <a:rPr lang="tr-TR" altLang="tr-TR" sz="1600" u="sng" dirty="0" smtClean="0">
                <a:solidFill>
                  <a:schemeClr val="tx1"/>
                </a:solidFill>
                <a:latin typeface="+mn-lt"/>
              </a:rPr>
              <a:t>aleyhine</a:t>
            </a:r>
            <a:r>
              <a:rPr lang="tr-TR" altLang="tr-TR" sz="1600" dirty="0" smtClean="0">
                <a:solidFill>
                  <a:schemeClr val="tx1"/>
                </a:solidFill>
                <a:latin typeface="+mn-lt"/>
              </a:rPr>
              <a:t> </a:t>
            </a:r>
            <a:r>
              <a:rPr lang="tr-TR" altLang="tr-TR" sz="1600" dirty="0">
                <a:solidFill>
                  <a:schemeClr val="tx1"/>
                </a:solidFill>
                <a:latin typeface="+mn-lt"/>
              </a:rPr>
              <a:t>verilen </a:t>
            </a:r>
            <a:r>
              <a:rPr lang="tr-TR" altLang="tr-TR" sz="1600" dirty="0" smtClean="0">
                <a:solidFill>
                  <a:schemeClr val="tx1"/>
                </a:solidFill>
                <a:latin typeface="+mn-lt"/>
              </a:rPr>
              <a:t>kararlarda; </a:t>
            </a:r>
            <a:endParaRPr lang="tr-TR" altLang="tr-TR" sz="1600" dirty="0">
              <a:solidFill>
                <a:schemeClr val="tx1"/>
              </a:solidFill>
              <a:latin typeface="+mn-lt"/>
            </a:endParaRPr>
          </a:p>
          <a:p>
            <a:pPr marL="0" lvl="1" indent="0" algn="just">
              <a:buNone/>
            </a:pPr>
            <a:r>
              <a:rPr lang="tr-TR" sz="1600" b="0" dirty="0">
                <a:solidFill>
                  <a:schemeClr val="tx1"/>
                </a:solidFill>
                <a:latin typeface="+mn-lt"/>
              </a:rPr>
              <a:t>B</a:t>
            </a:r>
            <a:r>
              <a:rPr lang="tr-TR" sz="1600" b="0" dirty="0" smtClean="0">
                <a:solidFill>
                  <a:schemeClr val="tx1"/>
                </a:solidFill>
                <a:latin typeface="+mn-lt"/>
              </a:rPr>
              <a:t>ankaların </a:t>
            </a:r>
            <a:r>
              <a:rPr lang="tr-TR" sz="1600" dirty="0">
                <a:solidFill>
                  <a:srgbClr val="C00000"/>
                </a:solidFill>
                <a:latin typeface="+mn-lt"/>
              </a:rPr>
              <a:t>kar amacıyla kurulan </a:t>
            </a:r>
            <a:r>
              <a:rPr lang="tr-TR" sz="1600" dirty="0" smtClean="0">
                <a:solidFill>
                  <a:srgbClr val="C00000"/>
                </a:solidFill>
                <a:latin typeface="+mn-lt"/>
              </a:rPr>
              <a:t>müesseseler </a:t>
            </a:r>
            <a:r>
              <a:rPr lang="tr-TR" sz="1600" b="0" dirty="0" smtClean="0">
                <a:solidFill>
                  <a:schemeClr val="tx1"/>
                </a:solidFill>
                <a:latin typeface="+mn-lt"/>
              </a:rPr>
              <a:t>olduğu, </a:t>
            </a:r>
            <a:r>
              <a:rPr lang="tr-TR" sz="1600" b="0" dirty="0">
                <a:solidFill>
                  <a:schemeClr val="tx1"/>
                </a:solidFill>
                <a:latin typeface="+mn-lt"/>
              </a:rPr>
              <a:t>bu nedenle </a:t>
            </a:r>
            <a:r>
              <a:rPr lang="tr-TR" sz="1600" dirty="0">
                <a:solidFill>
                  <a:srgbClr val="C00000"/>
                </a:solidFill>
                <a:latin typeface="+mn-lt"/>
              </a:rPr>
              <a:t>gördükleri hizmetin karşılığını da isteyebilecekleri</a:t>
            </a:r>
            <a:r>
              <a:rPr lang="tr-TR" sz="1600" b="0" dirty="0">
                <a:solidFill>
                  <a:schemeClr val="tx1"/>
                </a:solidFill>
                <a:latin typeface="+mn-lt"/>
              </a:rPr>
              <a:t>, çok sayıda banka bulunduğuna göre de herkesin dilediği bankadan kredi kartı kullanabileceği, dolayısıyla Tüketici Mahkemesinin “</a:t>
            </a:r>
            <a:r>
              <a:rPr lang="tr-TR" sz="1600" b="0" i="1" dirty="0">
                <a:solidFill>
                  <a:schemeClr val="tx1"/>
                </a:solidFill>
                <a:latin typeface="+mn-lt"/>
              </a:rPr>
              <a:t>tüketici aleyhine olan ve tüketiciyi kart kullanım ücreti altında bir külfete sokan sözleşme hükmünün tüketici ile ayrıca müzakere edilerek kararlaştırıldığını ispat edemediği için bankaya ait sözleşmede yer verilen kredi kartı üyelik ücreti alınacağına dair hükmün haksız şart olduğu</a:t>
            </a:r>
            <a:r>
              <a:rPr lang="tr-TR" sz="1600" b="0" dirty="0">
                <a:solidFill>
                  <a:schemeClr val="tx1"/>
                </a:solidFill>
                <a:latin typeface="+mn-lt"/>
              </a:rPr>
              <a:t>” gerekçesiyle ücretin tüketiciye iadesine yönelik vermiş olduğu kararın usul ve yasaya </a:t>
            </a:r>
            <a:r>
              <a:rPr lang="tr-TR" sz="1600" b="0" dirty="0" smtClean="0">
                <a:solidFill>
                  <a:schemeClr val="tx1"/>
                </a:solidFill>
                <a:latin typeface="+mn-lt"/>
              </a:rPr>
              <a:t>aykırı olduğu ve </a:t>
            </a:r>
            <a:r>
              <a:rPr lang="tr-TR" sz="1600" dirty="0" smtClean="0">
                <a:solidFill>
                  <a:srgbClr val="C00000"/>
                </a:solidFill>
                <a:latin typeface="+mn-lt"/>
              </a:rPr>
              <a:t>banka yararına bozulması </a:t>
            </a:r>
            <a:r>
              <a:rPr lang="tr-TR" sz="1600" b="0" dirty="0" smtClean="0">
                <a:solidFill>
                  <a:schemeClr val="tx1"/>
                </a:solidFill>
                <a:latin typeface="+mn-lt"/>
              </a:rPr>
              <a:t>gerektiği yönünde karar verilmiştir. </a:t>
            </a:r>
            <a:r>
              <a:rPr lang="tr-TR" altLang="zh-CN" sz="1600" b="0" dirty="0" smtClean="0">
                <a:solidFill>
                  <a:schemeClr val="tx1"/>
                </a:solidFill>
                <a:latin typeface="+mn-lt"/>
                <a:cs typeface="华文楷体"/>
              </a:rPr>
              <a:t> </a:t>
            </a:r>
          </a:p>
          <a:p>
            <a:pPr marL="0" lvl="1" indent="0" algn="just">
              <a:buNone/>
            </a:pPr>
            <a:r>
              <a:rPr lang="tr-TR" altLang="zh-CN" sz="1600" b="0" dirty="0" smtClean="0">
                <a:solidFill>
                  <a:schemeClr val="tx1"/>
                </a:solidFill>
                <a:latin typeface="+mn-lt"/>
                <a:cs typeface="华文楷体"/>
              </a:rPr>
              <a:t>(</a:t>
            </a:r>
            <a:r>
              <a:rPr lang="tr-TR" altLang="zh-CN" sz="1600" dirty="0" smtClean="0">
                <a:solidFill>
                  <a:schemeClr val="tx1"/>
                </a:solidFill>
                <a:latin typeface="+mn-lt"/>
                <a:cs typeface="华文楷体"/>
              </a:rPr>
              <a:t>Yargıtay </a:t>
            </a:r>
            <a:r>
              <a:rPr lang="fi-FI" altLang="zh-CN" sz="1600" dirty="0" smtClean="0">
                <a:solidFill>
                  <a:schemeClr val="tx1"/>
                </a:solidFill>
                <a:latin typeface="+mn-lt"/>
                <a:cs typeface="华文楷体"/>
              </a:rPr>
              <a:t>13.H</a:t>
            </a:r>
            <a:r>
              <a:rPr lang="tr-TR" altLang="zh-CN" sz="1600" dirty="0" smtClean="0">
                <a:solidFill>
                  <a:schemeClr val="tx1"/>
                </a:solidFill>
                <a:latin typeface="+mn-lt"/>
                <a:cs typeface="华文楷体"/>
              </a:rPr>
              <a:t>.</a:t>
            </a:r>
            <a:r>
              <a:rPr lang="fi-FI" altLang="zh-CN" sz="1600" dirty="0" smtClean="0">
                <a:solidFill>
                  <a:schemeClr val="tx1"/>
                </a:solidFill>
                <a:latin typeface="+mn-lt"/>
                <a:cs typeface="华文楷体"/>
              </a:rPr>
              <a:t>D</a:t>
            </a:r>
            <a:r>
              <a:rPr lang="tr-TR" altLang="zh-CN" sz="1600" dirty="0" smtClean="0">
                <a:solidFill>
                  <a:schemeClr val="tx1"/>
                </a:solidFill>
                <a:latin typeface="+mn-lt"/>
                <a:cs typeface="华文楷体"/>
              </a:rPr>
              <a:t>.’</a:t>
            </a:r>
            <a:r>
              <a:rPr lang="tr-TR" altLang="zh-CN" sz="1600" dirty="0" err="1" smtClean="0">
                <a:solidFill>
                  <a:schemeClr val="tx1"/>
                </a:solidFill>
                <a:latin typeface="+mn-lt"/>
                <a:cs typeface="华文楷体"/>
              </a:rPr>
              <a:t>nin</a:t>
            </a:r>
            <a:r>
              <a:rPr lang="fi-FI" altLang="zh-CN" sz="1600" dirty="0" smtClean="0">
                <a:solidFill>
                  <a:schemeClr val="tx1"/>
                </a:solidFill>
                <a:latin typeface="+mn-lt"/>
                <a:cs typeface="华文楷体"/>
              </a:rPr>
              <a:t> </a:t>
            </a:r>
            <a:r>
              <a:rPr lang="tr-TR" altLang="zh-CN" sz="1600" dirty="0" smtClean="0">
                <a:solidFill>
                  <a:schemeClr val="tx1"/>
                </a:solidFill>
                <a:latin typeface="+mn-lt"/>
                <a:cs typeface="华文楷体"/>
              </a:rPr>
              <a:t>11.04.2012 tarih ve </a:t>
            </a:r>
            <a:r>
              <a:rPr lang="fi-FI" altLang="zh-CN" sz="1600" dirty="0" smtClean="0">
                <a:solidFill>
                  <a:schemeClr val="tx1"/>
                </a:solidFill>
                <a:latin typeface="+mn-lt"/>
                <a:cs typeface="华文楷体"/>
              </a:rPr>
              <a:t>E.2012/7979</a:t>
            </a:r>
            <a:r>
              <a:rPr lang="tr-TR" altLang="zh-CN" sz="1600" dirty="0" smtClean="0">
                <a:solidFill>
                  <a:schemeClr val="tx1"/>
                </a:solidFill>
                <a:latin typeface="+mn-lt"/>
                <a:cs typeface="华文楷体"/>
              </a:rPr>
              <a:t>,</a:t>
            </a:r>
            <a:r>
              <a:rPr lang="fi-FI" altLang="zh-CN" sz="1600" dirty="0" smtClean="0">
                <a:solidFill>
                  <a:schemeClr val="tx1"/>
                </a:solidFill>
                <a:latin typeface="+mn-lt"/>
                <a:cs typeface="华文楷体"/>
              </a:rPr>
              <a:t>   K.2012/9930 </a:t>
            </a:r>
            <a:r>
              <a:rPr lang="tr-TR" altLang="zh-CN" sz="1600" dirty="0" smtClean="0">
                <a:solidFill>
                  <a:schemeClr val="tx1"/>
                </a:solidFill>
                <a:latin typeface="+mn-lt"/>
                <a:cs typeface="华文楷体"/>
              </a:rPr>
              <a:t>sayılı kararı)</a:t>
            </a:r>
          </a:p>
          <a:p>
            <a:pPr lvl="1" algn="just">
              <a:buFont typeface="Wingdings" panose="05000000000000000000" pitchFamily="2" charset="2"/>
              <a:buChar char="v"/>
            </a:pPr>
            <a:endParaRPr lang="tr-TR" altLang="zh-CN" sz="1600" dirty="0">
              <a:solidFill>
                <a:schemeClr val="tx1"/>
              </a:solidFill>
              <a:latin typeface="+mn-lt"/>
              <a:cs typeface="华文楷体"/>
            </a:endParaRPr>
          </a:p>
          <a:p>
            <a:pPr marL="303213" lvl="1" indent="0" algn="just">
              <a:buNone/>
            </a:pPr>
            <a:endParaRPr lang="tr-TR" altLang="tr-TR" sz="1600" dirty="0">
              <a:solidFill>
                <a:schemeClr val="tx1"/>
              </a:solidFill>
              <a:latin typeface="+mn-lt"/>
            </a:endParaRPr>
          </a:p>
          <a:p>
            <a:pPr lvl="1" algn="just">
              <a:buFont typeface="Wingdings" panose="05000000000000000000" pitchFamily="2" charset="2"/>
              <a:buChar char="v"/>
            </a:pPr>
            <a:endParaRPr lang="tr-TR" altLang="tr-TR" sz="1600" dirty="0">
              <a:solidFill>
                <a:schemeClr val="tx1"/>
              </a:solidFill>
              <a:latin typeface="+mn-lt"/>
            </a:endParaRPr>
          </a:p>
        </p:txBody>
      </p:sp>
      <p:sp>
        <p:nvSpPr>
          <p:cNvPr id="40971" name="11 Slayt Numarası Yer Tutucusu"/>
          <p:cNvSpPr txBox="1">
            <a:spLocks/>
          </p:cNvSpPr>
          <p:nvPr/>
        </p:nvSpPr>
        <p:spPr bwMode="auto">
          <a:xfrm>
            <a:off x="7981950" y="5351537"/>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pPr>
            <a:endParaRPr lang="en-US" altLang="tr-TR" sz="1000" dirty="0">
              <a:latin typeface="Arial" panose="020B0604020202020204" pitchFamily="34"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1227" y="5590190"/>
            <a:ext cx="1631268" cy="1159288"/>
          </a:xfrm>
          <a:prstGeom prst="rect">
            <a:avLst/>
          </a:prstGeom>
        </p:spPr>
      </p:pic>
      <p:sp>
        <p:nvSpPr>
          <p:cNvPr id="2" name="Slayt Numarası Yer Tutucusu 1"/>
          <p:cNvSpPr>
            <a:spLocks noGrp="1"/>
          </p:cNvSpPr>
          <p:nvPr>
            <p:ph type="sldNum" sz="quarter" idx="10"/>
          </p:nvPr>
        </p:nvSpPr>
        <p:spPr/>
        <p:txBody>
          <a:bodyPr/>
          <a:lstStyle/>
          <a:p>
            <a:pPr>
              <a:defRPr/>
            </a:pPr>
            <a:fld id="{F9D1FC20-E15C-49F7-8A97-D72A6B71BF26}" type="slidenum">
              <a:rPr lang="en-US" altLang="tr-TR" smtClean="0"/>
              <a:pPr>
                <a:defRPr/>
              </a:pPr>
              <a:t>5</a:t>
            </a:fld>
            <a:endParaRPr lang="en-US" altLang="tr-TR"/>
          </a:p>
        </p:txBody>
      </p:sp>
    </p:spTree>
    <p:extLst>
      <p:ext uri="{BB962C8B-B14F-4D97-AF65-F5344CB8AC3E}">
        <p14:creationId xmlns:p14="http://schemas.microsoft.com/office/powerpoint/2010/main" val="30912338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4"/>
          <p:cNvSpPr/>
          <p:nvPr/>
        </p:nvSpPr>
        <p:spPr>
          <a:xfrm>
            <a:off x="969127" y="3595625"/>
            <a:ext cx="6318757" cy="522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tr-TR" sz="2600" kern="1200" dirty="0"/>
          </a:p>
        </p:txBody>
      </p:sp>
      <p:sp>
        <p:nvSpPr>
          <p:cNvPr id="6" name="Metin kutusu 5"/>
          <p:cNvSpPr txBox="1"/>
          <p:nvPr/>
        </p:nvSpPr>
        <p:spPr>
          <a:xfrm>
            <a:off x="1449229" y="692696"/>
            <a:ext cx="7377268" cy="1138773"/>
          </a:xfrm>
          <a:prstGeom prst="rect">
            <a:avLst/>
          </a:prstGeom>
          <a:gradFill rotWithShape="1">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a:ln w="9525" cap="flat" cmpd="sng" algn="ctr">
            <a:solidFill>
              <a:srgbClr val="31B6FD">
                <a:shade val="95000"/>
                <a:satMod val="105000"/>
              </a:srgbClr>
            </a:solidFill>
            <a:prstDash val="solid"/>
            <a:headEnd/>
            <a:tailEn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vert="horz" wrap="square" lIns="91440" tIns="45720" rIns="91440" bIns="45720" numCol="1" anchor="ctr" anchorCtr="0" compatLnSpc="1">
            <a:prstTxWarp prst="textNoShape">
              <a:avLst/>
            </a:prstTxWarp>
            <a:spAutoFit/>
          </a:bodyPr>
          <a:lstStyle>
            <a:defPPr>
              <a:defRPr lang="en-US"/>
            </a:defPPr>
            <a:lvl1pPr algn="just">
              <a:defRPr sz="1600">
                <a:solidFill>
                  <a:srgbClr val="FF0000"/>
                </a:solidFill>
              </a:defRPr>
            </a:lvl1pPr>
            <a:lvl2pPr algn="ctr">
              <a:defRPr sz="4400">
                <a:solidFill>
                  <a:schemeClr val="lt1"/>
                </a:solidFill>
              </a:defRPr>
            </a:lvl2pPr>
            <a:lvl3pPr algn="ctr">
              <a:defRPr sz="4400">
                <a:solidFill>
                  <a:schemeClr val="lt1"/>
                </a:solidFill>
              </a:defRPr>
            </a:lvl3pPr>
            <a:lvl4pPr algn="ctr">
              <a:defRPr sz="4400">
                <a:solidFill>
                  <a:schemeClr val="lt1"/>
                </a:solidFill>
              </a:defRPr>
            </a:lvl4pPr>
            <a:lvl5pPr algn="ctr">
              <a:defRPr sz="4400">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1700" dirty="0">
                <a:solidFill>
                  <a:schemeClr val="tx2"/>
                </a:solidFill>
                <a:latin typeface="+mn-lt"/>
              </a:rPr>
              <a:t>2) 6502 sayılı Kanun öncesi düzenlenen kredi kartı sözleşmelerine istinaden, Ücret Yönetmeliği sonrası (03.10.2014) alınan kredi kart aidatlarının iadesi yapılabilir mi? Bu hususta Ücret Yönetmeliği mi yoksa Yargıtay kararları mı dikkate alınmalıdır?</a:t>
            </a:r>
          </a:p>
        </p:txBody>
      </p:sp>
      <p:sp>
        <p:nvSpPr>
          <p:cNvPr id="8" name="Dikdörtgen 7"/>
          <p:cNvSpPr/>
          <p:nvPr/>
        </p:nvSpPr>
        <p:spPr>
          <a:xfrm>
            <a:off x="1371197" y="2185774"/>
            <a:ext cx="7377268" cy="3243965"/>
          </a:xfrm>
          <a:prstGeom prst="rect">
            <a:avLst/>
          </a:prstGeom>
        </p:spPr>
        <p:txBody>
          <a:bodyPr wrap="square">
            <a:spAutoFit/>
          </a:bodyPr>
          <a:lstStyle/>
          <a:p>
            <a:pPr marL="0" lvl="1" algn="just">
              <a:spcBef>
                <a:spcPct val="20000"/>
              </a:spcBef>
              <a:buClr>
                <a:schemeClr val="accent1"/>
              </a:buClr>
              <a:buSzPct val="100000"/>
              <a:defRPr/>
            </a:pPr>
            <a:r>
              <a:rPr lang="tr-TR" sz="1600" dirty="0">
                <a:latin typeface="+mn-lt"/>
              </a:rPr>
              <a:t>Yönetmelik öncesi kurulmuş sözleşmelerde </a:t>
            </a:r>
            <a:r>
              <a:rPr lang="tr-TR" sz="1600" u="sng" dirty="0">
                <a:latin typeface="+mn-lt"/>
              </a:rPr>
              <a:t>Yönetmelik sonrası alınan kart aidatı</a:t>
            </a:r>
            <a:r>
              <a:rPr lang="tr-TR" sz="1600" dirty="0">
                <a:latin typeface="+mn-lt"/>
              </a:rPr>
              <a:t>;</a:t>
            </a:r>
          </a:p>
          <a:p>
            <a:pPr marL="588963" lvl="1" indent="-285750" algn="just">
              <a:spcBef>
                <a:spcPct val="20000"/>
              </a:spcBef>
              <a:buSzPct val="100000"/>
              <a:buFont typeface="Wingdings" panose="05000000000000000000" pitchFamily="2" charset="2"/>
              <a:buChar char="Ø"/>
              <a:defRPr/>
            </a:pPr>
            <a:endParaRPr lang="tr-TR" sz="1600" b="0" u="sng" dirty="0" smtClean="0">
              <a:latin typeface="+mn-lt"/>
              <a:cs typeface="Times New Roman" panose="02020603050405020304" pitchFamily="18" charset="0"/>
            </a:endParaRPr>
          </a:p>
          <a:p>
            <a:pPr marL="285750" lvl="1" indent="-285750" algn="just">
              <a:spcBef>
                <a:spcPct val="20000"/>
              </a:spcBef>
              <a:buSzPct val="100000"/>
              <a:buFont typeface="Wingdings" panose="05000000000000000000" pitchFamily="2" charset="2"/>
              <a:buChar char="v"/>
              <a:defRPr/>
            </a:pPr>
            <a:r>
              <a:rPr lang="tr-TR" sz="1600" b="0" u="sng" dirty="0" smtClean="0">
                <a:latin typeface="+mn-lt"/>
                <a:cs typeface="Times New Roman" panose="02020603050405020304" pitchFamily="18" charset="0"/>
              </a:rPr>
              <a:t>Ücret Yönetmeliği "</a:t>
            </a:r>
            <a:r>
              <a:rPr lang="tr-TR" sz="1600" u="sng" dirty="0" smtClean="0">
                <a:latin typeface="+mn-lt"/>
                <a:cs typeface="Times New Roman" panose="02020603050405020304" pitchFamily="18" charset="0"/>
              </a:rPr>
              <a:t>İntibak</a:t>
            </a:r>
            <a:r>
              <a:rPr lang="tr-TR" sz="1600" b="0" u="sng" dirty="0">
                <a:latin typeface="+mn-lt"/>
                <a:cs typeface="Times New Roman" panose="02020603050405020304" pitchFamily="18" charset="0"/>
              </a:rPr>
              <a:t>" başlıklı Md. </a:t>
            </a:r>
            <a:r>
              <a:rPr lang="tr-TR" sz="1600" b="0" u="sng" dirty="0" smtClean="0">
                <a:latin typeface="+mn-lt"/>
                <a:cs typeface="Times New Roman" panose="02020603050405020304" pitchFamily="18" charset="0"/>
              </a:rPr>
              <a:t>16;</a:t>
            </a:r>
            <a:r>
              <a:rPr lang="tr-TR" sz="1600" b="0" dirty="0" smtClean="0">
                <a:latin typeface="+mn-lt"/>
                <a:cs typeface="Times New Roman" panose="02020603050405020304" pitchFamily="18" charset="0"/>
              </a:rPr>
              <a:t> </a:t>
            </a:r>
          </a:p>
          <a:p>
            <a:pPr marL="361950" lvl="1" algn="just">
              <a:spcBef>
                <a:spcPct val="20000"/>
              </a:spcBef>
              <a:buSzPct val="100000"/>
              <a:tabLst>
                <a:tab pos="542925" algn="l"/>
                <a:tab pos="6453188" algn="l"/>
              </a:tabLst>
              <a:defRPr/>
            </a:pPr>
            <a:r>
              <a:rPr lang="tr-TR" sz="1600" b="0" dirty="0" smtClean="0">
                <a:latin typeface="+mn-lt"/>
                <a:cs typeface="Times New Roman" panose="02020603050405020304" pitchFamily="18" charset="0"/>
              </a:rPr>
              <a:t>“Bu Yönetmelik hükümleri, </a:t>
            </a:r>
            <a:r>
              <a:rPr lang="tr-TR" sz="1600" b="0" i="1" dirty="0" smtClean="0">
                <a:latin typeface="+mn-lt"/>
                <a:cs typeface="Times New Roman" panose="02020603050405020304" pitchFamily="18" charset="0"/>
              </a:rPr>
              <a:t>Yönetmeliğin </a:t>
            </a:r>
            <a:r>
              <a:rPr lang="tr-TR" sz="1600" b="0" i="1" dirty="0">
                <a:latin typeface="+mn-lt"/>
                <a:cs typeface="Times New Roman" panose="02020603050405020304" pitchFamily="18" charset="0"/>
              </a:rPr>
              <a:t>yürürlük tarihinden </a:t>
            </a:r>
            <a:r>
              <a:rPr lang="tr-TR" sz="1600" b="0" i="1" dirty="0" smtClean="0">
                <a:latin typeface="+mn-lt"/>
                <a:cs typeface="Times New Roman" panose="02020603050405020304" pitchFamily="18" charset="0"/>
              </a:rPr>
              <a:t>önce kurulmuş </a:t>
            </a:r>
            <a:r>
              <a:rPr lang="tr-TR" sz="1600" b="0" i="1" dirty="0">
                <a:latin typeface="+mn-lt"/>
                <a:cs typeface="Times New Roman" panose="02020603050405020304" pitchFamily="18" charset="0"/>
              </a:rPr>
              <a:t>sözleşmelere Yönetmeliğin </a:t>
            </a:r>
            <a:r>
              <a:rPr lang="tr-TR" sz="1600" i="1" dirty="0">
                <a:latin typeface="+mn-lt"/>
                <a:cs typeface="Times New Roman" panose="02020603050405020304" pitchFamily="18" charset="0"/>
              </a:rPr>
              <a:t>yürürlük tarihinden sonra </a:t>
            </a:r>
            <a:r>
              <a:rPr lang="tr-TR" sz="1600" i="1" dirty="0" smtClean="0">
                <a:latin typeface="+mn-lt"/>
                <a:cs typeface="Times New Roman" panose="02020603050405020304" pitchFamily="18" charset="0"/>
              </a:rPr>
              <a:t>gerçekleştirilecek </a:t>
            </a:r>
            <a:r>
              <a:rPr lang="tr-TR" sz="1600" i="1" dirty="0">
                <a:latin typeface="+mn-lt"/>
                <a:cs typeface="Times New Roman" panose="02020603050405020304" pitchFamily="18" charset="0"/>
              </a:rPr>
              <a:t>işlemler bakımından</a:t>
            </a:r>
            <a:r>
              <a:rPr lang="tr-TR" sz="1600" b="0" i="1" dirty="0">
                <a:latin typeface="+mn-lt"/>
                <a:cs typeface="Times New Roman" panose="02020603050405020304" pitchFamily="18" charset="0"/>
              </a:rPr>
              <a:t> </a:t>
            </a:r>
            <a:r>
              <a:rPr lang="tr-TR" sz="1600" b="0" i="1" dirty="0" smtClean="0">
                <a:latin typeface="+mn-lt"/>
                <a:cs typeface="Times New Roman" panose="02020603050405020304" pitchFamily="18" charset="0"/>
              </a:rPr>
              <a:t>uygulanır.</a:t>
            </a:r>
            <a:r>
              <a:rPr lang="tr-TR" sz="1600" b="0" dirty="0" smtClean="0">
                <a:latin typeface="+mn-lt"/>
                <a:cs typeface="Times New Roman" panose="02020603050405020304" pitchFamily="18" charset="0"/>
              </a:rPr>
              <a:t> ”</a:t>
            </a:r>
          </a:p>
          <a:p>
            <a:pPr marL="0" lvl="1" algn="just">
              <a:spcBef>
                <a:spcPct val="20000"/>
              </a:spcBef>
              <a:buSzPct val="100000"/>
              <a:defRPr/>
            </a:pPr>
            <a:endParaRPr lang="tr-TR" sz="1600" b="0" dirty="0" smtClean="0">
              <a:latin typeface="+mn-lt"/>
              <a:cs typeface="Times New Roman" panose="02020603050405020304" pitchFamily="18" charset="0"/>
            </a:endParaRPr>
          </a:p>
          <a:p>
            <a:pPr marL="0" lvl="1" indent="-285750" algn="just">
              <a:spcBef>
                <a:spcPct val="20000"/>
              </a:spcBef>
              <a:buSzPct val="100000"/>
              <a:buFont typeface="Wingdings" panose="05000000000000000000" pitchFamily="2" charset="2"/>
              <a:buChar char="v"/>
              <a:defRPr/>
            </a:pPr>
            <a:r>
              <a:rPr lang="tr-TR" sz="1600" b="0" dirty="0" smtClean="0">
                <a:latin typeface="+mn-lt"/>
                <a:cs typeface="Times New Roman" panose="02020603050405020304" pitchFamily="18" charset="0"/>
              </a:rPr>
              <a:t>Uyuşmazlıklar, Yönetmeliğin "</a:t>
            </a:r>
            <a:r>
              <a:rPr lang="tr-TR" sz="1600" dirty="0">
                <a:latin typeface="+mn-lt"/>
                <a:cs typeface="Times New Roman" pitchFamily="18" charset="0"/>
              </a:rPr>
              <a:t>Banka ve Kredi Kartlarına ilişkin </a:t>
            </a:r>
            <a:r>
              <a:rPr lang="tr-TR" sz="1600" dirty="0" smtClean="0">
                <a:latin typeface="+mn-lt"/>
                <a:cs typeface="Times New Roman" pitchFamily="18" charset="0"/>
              </a:rPr>
              <a:t>ücretler</a:t>
            </a:r>
            <a:r>
              <a:rPr lang="tr-TR" sz="1600" b="0" dirty="0" smtClean="0">
                <a:latin typeface="+mn-lt"/>
                <a:cs typeface="Times New Roman" pitchFamily="18" charset="0"/>
              </a:rPr>
              <a:t>" başlıklı 11 inci maddesi çerçevesinde değerlendirilmelidir.</a:t>
            </a:r>
          </a:p>
          <a:p>
            <a:pPr marL="303213" lvl="1" algn="just">
              <a:spcBef>
                <a:spcPct val="20000"/>
              </a:spcBef>
              <a:buClr>
                <a:schemeClr val="accent1"/>
              </a:buClr>
              <a:buSzPct val="100000"/>
              <a:defRPr/>
            </a:pPr>
            <a:endParaRPr lang="tr-TR" sz="1600" u="sng" dirty="0">
              <a:latin typeface="+mn-lt"/>
              <a:cs typeface="Times New Roman" pitchFamily="18" charset="0"/>
            </a:endParaRPr>
          </a:p>
          <a:p>
            <a:pPr marL="303213" lvl="1" algn="just">
              <a:spcBef>
                <a:spcPct val="20000"/>
              </a:spcBef>
              <a:buClr>
                <a:schemeClr val="accent1"/>
              </a:buClr>
              <a:buSzPct val="100000"/>
              <a:defRPr/>
            </a:pPr>
            <a:endParaRPr lang="tr-TR" sz="1600" i="1" dirty="0">
              <a:latin typeface="+mn-lt"/>
              <a:cs typeface="Times New Roman" panose="02020603050405020304"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4640775"/>
            <a:ext cx="3030361" cy="1898138"/>
          </a:xfrm>
          <a:prstGeom prst="rect">
            <a:avLst/>
          </a:prstGeom>
        </p:spPr>
      </p:pic>
      <p:sp>
        <p:nvSpPr>
          <p:cNvPr id="3" name="Slayt Numarası Yer Tutucusu 2"/>
          <p:cNvSpPr>
            <a:spLocks noGrp="1"/>
          </p:cNvSpPr>
          <p:nvPr>
            <p:ph type="sldNum" sz="quarter" idx="12"/>
          </p:nvPr>
        </p:nvSpPr>
        <p:spPr/>
        <p:txBody>
          <a:bodyPr/>
          <a:lstStyle/>
          <a:p>
            <a:pPr>
              <a:defRPr/>
            </a:pPr>
            <a:fld id="{D28735E3-BFE6-4B93-962F-BFA7A3E12376}" type="slidenum">
              <a:rPr lang="en-US" altLang="tr-TR" smtClean="0"/>
              <a:pPr>
                <a:defRPr/>
              </a:pPr>
              <a:t>6</a:t>
            </a:fld>
            <a:endParaRPr lang="en-US" altLang="tr-TR"/>
          </a:p>
        </p:txBody>
      </p:sp>
    </p:spTree>
    <p:extLst>
      <p:ext uri="{BB962C8B-B14F-4D97-AF65-F5344CB8AC3E}">
        <p14:creationId xmlns:p14="http://schemas.microsoft.com/office/powerpoint/2010/main" val="17533353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31640" y="548680"/>
            <a:ext cx="7416824" cy="87716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rPr>
              <a:t>3) Ücret Yönetmeliği öncesi düzenlenen kredi kartı sözleşmelerine istinaden yapılacak kart aidat kesintisi için her ay hesap özetinde bilgilendirme yapılması gerekir mi?</a:t>
            </a:r>
            <a:endParaRPr lang="tr-TR" sz="1700" dirty="0">
              <a:solidFill>
                <a:schemeClr val="tx2"/>
              </a:solidFill>
            </a:endParaRPr>
          </a:p>
        </p:txBody>
      </p:sp>
      <p:sp>
        <p:nvSpPr>
          <p:cNvPr id="9" name="Metin kutusu 8"/>
          <p:cNvSpPr txBox="1"/>
          <p:nvPr/>
        </p:nvSpPr>
        <p:spPr>
          <a:xfrm>
            <a:off x="1331640" y="2025965"/>
            <a:ext cx="7416824" cy="2062103"/>
          </a:xfrm>
          <a:prstGeom prst="rect">
            <a:avLst/>
          </a:prstGeom>
          <a:noFill/>
        </p:spPr>
        <p:txBody>
          <a:bodyPr wrap="square" rtlCol="0">
            <a:spAutoFit/>
          </a:bodyPr>
          <a:lstStyle/>
          <a:p>
            <a:pPr indent="-285750" algn="just">
              <a:buFont typeface="Wingdings" panose="05000000000000000000" pitchFamily="2" charset="2"/>
              <a:buChar char="v"/>
            </a:pPr>
            <a:r>
              <a:rPr lang="tr-TR" sz="1600" b="0" dirty="0" smtClean="0">
                <a:latin typeface="+mn-lt"/>
              </a:rPr>
              <a:t>6502 sayılı Kanun ile kredi kartı sözleşmeleri, </a:t>
            </a:r>
            <a:r>
              <a:rPr lang="tr-TR" sz="1600" b="0" dirty="0" smtClean="0">
                <a:solidFill>
                  <a:srgbClr val="FE0C00"/>
                </a:solidFill>
                <a:latin typeface="+mn-lt"/>
              </a:rPr>
              <a:t>tüketici kredisi sözleşmesi </a:t>
            </a:r>
            <a:r>
              <a:rPr lang="tr-TR" sz="1600" b="0" dirty="0" smtClean="0">
                <a:latin typeface="+mn-lt"/>
              </a:rPr>
              <a:t>olarak değerlendirilmektedir.</a:t>
            </a:r>
          </a:p>
          <a:p>
            <a:pPr algn="just"/>
            <a:endParaRPr lang="tr-TR" sz="1600" b="0" dirty="0" smtClean="0">
              <a:latin typeface="+mn-lt"/>
            </a:endParaRPr>
          </a:p>
          <a:p>
            <a:pPr indent="-285750" algn="just">
              <a:buFont typeface="Wingdings" panose="05000000000000000000" pitchFamily="2" charset="2"/>
              <a:buChar char="v"/>
            </a:pPr>
            <a:r>
              <a:rPr lang="tr-TR"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Tüketici </a:t>
            </a:r>
            <a:r>
              <a:rPr lang="tr-TR"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Kredisi Sözleşmeleri Yönetmeliği’nin “</a:t>
            </a:r>
            <a:r>
              <a:rPr lang="tr-TR" sz="1600" b="0" dirty="0">
                <a:solidFill>
                  <a:srgbClr val="FE0C00"/>
                </a:solidFill>
                <a:latin typeface="Calibri" panose="020F0502020204030204" pitchFamily="34" charset="0"/>
                <a:ea typeface="Times New Roman" panose="02020603050405020304" pitchFamily="18" charset="0"/>
              </a:rPr>
              <a:t>Sözleşmede değişiklik yapılması</a:t>
            </a:r>
            <a:r>
              <a:rPr lang="tr-TR"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tr-TR" sz="1600" b="0" dirty="0">
                <a:solidFill>
                  <a:srgbClr val="000000"/>
                </a:solidFill>
                <a:latin typeface="Calibri" panose="020F0502020204030204" pitchFamily="34" charset="0"/>
                <a:ea typeface="Times New Roman" panose="02020603050405020304" pitchFamily="18" charset="0"/>
              </a:rPr>
              <a:t>başlıklı </a:t>
            </a:r>
            <a:r>
              <a:rPr lang="tr-TR"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13 üncü maddesi gereği; </a:t>
            </a:r>
            <a:endParaRPr lang="tr-TR"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61950" algn="just" defTabSz="539750">
              <a:spcAft>
                <a:spcPts val="0"/>
              </a:spcAft>
            </a:pPr>
            <a:r>
              <a:rPr lang="tr-TR"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Kredi kartı  </a:t>
            </a:r>
            <a:r>
              <a:rPr lang="tr-TR" sz="1600" dirty="0" smtClean="0">
                <a:latin typeface="Calibri" panose="020F0502020204030204" pitchFamily="34" charset="0"/>
                <a:ea typeface="Times New Roman" panose="02020603050405020304" pitchFamily="18" charset="0"/>
                <a:cs typeface="Times New Roman" panose="02020603050405020304" pitchFamily="18" charset="0"/>
              </a:rPr>
              <a:t>sözleşme şartlarında değişiklik yapılması halinde</a:t>
            </a:r>
            <a:r>
              <a:rPr lang="tr-TR" sz="1600" b="0" dirty="0" smtClean="0">
                <a:latin typeface="Calibri" panose="020F0502020204030204" pitchFamily="34" charset="0"/>
                <a:ea typeface="Times New Roman" panose="02020603050405020304" pitchFamily="18" charset="0"/>
                <a:cs typeface="Times New Roman" panose="02020603050405020304" pitchFamily="18" charset="0"/>
              </a:rPr>
              <a:t>, </a:t>
            </a:r>
            <a:r>
              <a:rPr lang="tr-TR"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bu değişiklik yürürlüğe girmesinden </a:t>
            </a:r>
            <a:r>
              <a:rPr lang="tr-TR" sz="1600" b="0" dirty="0" smtClean="0">
                <a:solidFill>
                  <a:srgbClr val="FE0C00"/>
                </a:solidFill>
                <a:latin typeface="Calibri" panose="020F0502020204030204" pitchFamily="34" charset="0"/>
                <a:ea typeface="Times New Roman" panose="02020603050405020304" pitchFamily="18" charset="0"/>
                <a:cs typeface="Times New Roman" panose="02020603050405020304" pitchFamily="18" charset="0"/>
              </a:rPr>
              <a:t>30 gün önce</a:t>
            </a:r>
            <a:r>
              <a:rPr lang="tr-TR"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tüketiciye </a:t>
            </a:r>
            <a:r>
              <a:rPr lang="tr-TR" sz="1600" b="0"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yazılı veya kalıcı veri saklayıcısı </a:t>
            </a:r>
            <a:r>
              <a:rPr lang="tr-TR"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ile bildirilmelidir.</a:t>
            </a:r>
            <a:endParaRPr lang="tr-TR" sz="1600" b="0" dirty="0" smtClean="0">
              <a:latin typeface="+mn-lt"/>
            </a:endParaRPr>
          </a:p>
        </p:txBody>
      </p:sp>
      <p:sp>
        <p:nvSpPr>
          <p:cNvPr id="10" name="Dikdörtgen 9"/>
          <p:cNvSpPr/>
          <p:nvPr/>
        </p:nvSpPr>
        <p:spPr>
          <a:xfrm>
            <a:off x="1763688" y="3410959"/>
            <a:ext cx="7056784" cy="584775"/>
          </a:xfrm>
          <a:prstGeom prst="rect">
            <a:avLst/>
          </a:prstGeom>
        </p:spPr>
        <p:txBody>
          <a:bodyPr wrap="square">
            <a:spAutoFit/>
          </a:bodyPr>
          <a:lstStyle/>
          <a:p>
            <a:pPr marL="285750" indent="-285750" algn="just">
              <a:spcAft>
                <a:spcPts val="0"/>
              </a:spcAft>
              <a:buFont typeface="Wingdings" panose="05000000000000000000" pitchFamily="2" charset="2"/>
              <a:buChar char="v"/>
            </a:pPr>
            <a:endParaRPr lang="tr-TR"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tr-TR"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l="5982" r="8368" b="24502"/>
          <a:stretch/>
        </p:blipFill>
        <p:spPr>
          <a:xfrm>
            <a:off x="6488329" y="4982084"/>
            <a:ext cx="2332143" cy="1637619"/>
          </a:xfrm>
          <a:prstGeom prst="rect">
            <a:avLst/>
          </a:prstGeom>
        </p:spPr>
      </p:pic>
      <p:sp>
        <p:nvSpPr>
          <p:cNvPr id="8" name="Metin kutusu 7"/>
          <p:cNvSpPr txBox="1"/>
          <p:nvPr/>
        </p:nvSpPr>
        <p:spPr>
          <a:xfrm>
            <a:off x="1331640" y="4576401"/>
            <a:ext cx="5084681" cy="8113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rgbClr val="FFFFFF"/>
            </a:solidFill>
          </a:ln>
        </p:spPr>
        <p:style>
          <a:lnRef idx="2">
            <a:schemeClr val="accent1"/>
          </a:lnRef>
          <a:fillRef idx="1">
            <a:schemeClr val="lt1"/>
          </a:fillRef>
          <a:effectRef idx="0">
            <a:schemeClr val="accent1"/>
          </a:effectRef>
          <a:fontRef idx="minor">
            <a:schemeClr val="dk1"/>
          </a:fontRef>
        </p:style>
        <p:txBody>
          <a:bodyPr wrap="square" lIns="36000" tIns="36000" rIns="36000" bIns="36000" rtlCol="0">
            <a:spAutoFit/>
          </a:bodyPr>
          <a:lstStyle/>
          <a:p>
            <a:pPr algn="ctr"/>
            <a:r>
              <a:rPr lang="tr-TR" sz="1600" b="0" dirty="0" smtClean="0">
                <a:ea typeface="Times New Roman" panose="02020603050405020304" pitchFamily="18" charset="0"/>
                <a:cs typeface="Times New Roman" panose="02020603050405020304" pitchFamily="18" charset="0"/>
              </a:rPr>
              <a:t>Hesap özeti </a:t>
            </a:r>
            <a:r>
              <a:rPr lang="tr-TR" sz="1600" b="0" dirty="0">
                <a:ea typeface="Times New Roman" panose="02020603050405020304" pitchFamily="18" charset="0"/>
                <a:cs typeface="Times New Roman" panose="02020603050405020304" pitchFamily="18" charset="0"/>
              </a:rPr>
              <a:t>bilgilendirme materyali olarak kabul edilebilir, </a:t>
            </a:r>
            <a:r>
              <a:rPr lang="tr-TR" sz="1600" b="0" dirty="0">
                <a:solidFill>
                  <a:srgbClr val="FF0000"/>
                </a:solidFill>
                <a:ea typeface="Times New Roman" panose="02020603050405020304" pitchFamily="18" charset="0"/>
                <a:cs typeface="Times New Roman" panose="02020603050405020304" pitchFamily="18" charset="0"/>
              </a:rPr>
              <a:t>ücret alınmadan önce bir defaya mahsus </a:t>
            </a:r>
            <a:r>
              <a:rPr lang="tr-TR" sz="1600" b="0" dirty="0">
                <a:ea typeface="Times New Roman" panose="02020603050405020304" pitchFamily="18" charset="0"/>
                <a:cs typeface="Times New Roman" panose="02020603050405020304" pitchFamily="18" charset="0"/>
              </a:rPr>
              <a:t>yapılacak bilgilendirme </a:t>
            </a:r>
            <a:r>
              <a:rPr lang="tr-TR" sz="1600" b="0" dirty="0" smtClean="0">
                <a:ea typeface="Times New Roman" panose="02020603050405020304" pitchFamily="18" charset="0"/>
                <a:cs typeface="Times New Roman" panose="02020603050405020304" pitchFamily="18" charset="0"/>
              </a:rPr>
              <a:t>yeterlidir</a:t>
            </a:r>
            <a:endParaRPr lang="tr-TR" sz="1600" dirty="0"/>
          </a:p>
        </p:txBody>
      </p:sp>
      <p:sp>
        <p:nvSpPr>
          <p:cNvPr id="2" name="Slayt Numarası Yer Tutucusu 1"/>
          <p:cNvSpPr>
            <a:spLocks noGrp="1"/>
          </p:cNvSpPr>
          <p:nvPr>
            <p:ph type="sldNum" sz="quarter" idx="12"/>
          </p:nvPr>
        </p:nvSpPr>
        <p:spPr/>
        <p:txBody>
          <a:bodyPr/>
          <a:lstStyle/>
          <a:p>
            <a:pPr>
              <a:defRPr/>
            </a:pPr>
            <a:fld id="{D28735E3-BFE6-4B93-962F-BFA7A3E12376}" type="slidenum">
              <a:rPr lang="en-US" altLang="tr-TR" smtClean="0"/>
              <a:pPr>
                <a:defRPr/>
              </a:pPr>
              <a:t>7</a:t>
            </a:fld>
            <a:endParaRPr lang="en-US" altLang="tr-TR"/>
          </a:p>
        </p:txBody>
      </p:sp>
    </p:spTree>
    <p:extLst>
      <p:ext uri="{BB962C8B-B14F-4D97-AF65-F5344CB8AC3E}">
        <p14:creationId xmlns:p14="http://schemas.microsoft.com/office/powerpoint/2010/main" val="430229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403648" y="548680"/>
            <a:ext cx="7344816"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rPr>
              <a:t>4) Bankacılık işlemlerinde uygulamada </a:t>
            </a:r>
            <a:r>
              <a:rPr lang="tr-TR" sz="1700" dirty="0" err="1" smtClean="0">
                <a:solidFill>
                  <a:schemeClr val="tx2"/>
                </a:solidFill>
              </a:rPr>
              <a:t>aidatsız</a:t>
            </a:r>
            <a:r>
              <a:rPr lang="tr-TR" sz="1700" dirty="0" smtClean="0">
                <a:solidFill>
                  <a:schemeClr val="tx2"/>
                </a:solidFill>
              </a:rPr>
              <a:t> kredi kartı sunulmaması hususunda bilgilendirme yapılabilir mi?</a:t>
            </a:r>
            <a:endParaRPr lang="tr-TR" sz="1700" dirty="0">
              <a:solidFill>
                <a:schemeClr val="tx2"/>
              </a:solidFill>
            </a:endParaRPr>
          </a:p>
        </p:txBody>
      </p:sp>
      <p:sp>
        <p:nvSpPr>
          <p:cNvPr id="5" name="Dikdörtgen 4"/>
          <p:cNvSpPr/>
          <p:nvPr/>
        </p:nvSpPr>
        <p:spPr>
          <a:xfrm>
            <a:off x="1187624" y="3410959"/>
            <a:ext cx="7206471" cy="923330"/>
          </a:xfrm>
          <a:prstGeom prst="rect">
            <a:avLst/>
          </a:prstGeom>
        </p:spPr>
        <p:txBody>
          <a:bodyPr wrap="square">
            <a:spAutoFit/>
          </a:bodyPr>
          <a:lstStyle/>
          <a:p>
            <a:endParaRPr lang="tr-TR" dirty="0">
              <a:latin typeface="+mn-lt"/>
            </a:endParaRPr>
          </a:p>
          <a:p>
            <a:endParaRPr lang="tr-TR" dirty="0" smtClean="0">
              <a:latin typeface="+mn-lt"/>
            </a:endParaRPr>
          </a:p>
          <a:p>
            <a:endParaRPr lang="tr-TR" dirty="0">
              <a:latin typeface="+mn-lt"/>
            </a:endParaRPr>
          </a:p>
        </p:txBody>
      </p:sp>
      <p:sp>
        <p:nvSpPr>
          <p:cNvPr id="9" name="Metin kutusu 8"/>
          <p:cNvSpPr txBox="1"/>
          <p:nvPr/>
        </p:nvSpPr>
        <p:spPr>
          <a:xfrm>
            <a:off x="1165263" y="1940396"/>
            <a:ext cx="7936639" cy="584775"/>
          </a:xfrm>
          <a:prstGeom prst="rect">
            <a:avLst/>
          </a:prstGeom>
          <a:noFill/>
        </p:spPr>
        <p:txBody>
          <a:bodyPr wrap="square" rtlCol="0">
            <a:spAutoFit/>
          </a:bodyPr>
          <a:lstStyle/>
          <a:p>
            <a:pPr algn="just"/>
            <a:endParaRPr lang="tr-TR" sz="1600" b="0" dirty="0" smtClean="0">
              <a:latin typeface="+mn-lt"/>
            </a:endParaRPr>
          </a:p>
          <a:p>
            <a:pPr marL="285750" indent="-285750" algn="just">
              <a:buFont typeface="Wingdings" panose="05000000000000000000" pitchFamily="2" charset="2"/>
              <a:buChar char="v"/>
            </a:pPr>
            <a:endParaRPr lang="tr-TR" sz="1600" b="0" dirty="0">
              <a:latin typeface="+mn-lt"/>
            </a:endParaRPr>
          </a:p>
        </p:txBody>
      </p:sp>
      <p:sp>
        <p:nvSpPr>
          <p:cNvPr id="10" name="Dikdörtgen 9"/>
          <p:cNvSpPr/>
          <p:nvPr/>
        </p:nvSpPr>
        <p:spPr>
          <a:xfrm>
            <a:off x="1187624" y="3410959"/>
            <a:ext cx="7632848" cy="584775"/>
          </a:xfrm>
          <a:prstGeom prst="rect">
            <a:avLst/>
          </a:prstGeom>
        </p:spPr>
        <p:txBody>
          <a:bodyPr wrap="square">
            <a:spAutoFit/>
          </a:bodyPr>
          <a:lstStyle/>
          <a:p>
            <a:pPr marL="285750" indent="-285750" algn="just">
              <a:spcAft>
                <a:spcPts val="0"/>
              </a:spcAft>
              <a:buFont typeface="Wingdings" panose="05000000000000000000" pitchFamily="2" charset="2"/>
              <a:buChar char="v"/>
            </a:pPr>
            <a:endParaRPr lang="tr-TR"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tr-TR"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Metin kutusu 1"/>
          <p:cNvSpPr txBox="1"/>
          <p:nvPr/>
        </p:nvSpPr>
        <p:spPr>
          <a:xfrm>
            <a:off x="1403648" y="1656633"/>
            <a:ext cx="7344816" cy="403187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tr-TR" sz="1600" dirty="0" smtClean="0"/>
              <a:t>6502 sayılı Kanun 31 inci maddesi &amp; Ücret Yönetmeliği’nin 11 inci maddesi;</a:t>
            </a:r>
          </a:p>
          <a:p>
            <a:pPr algn="just"/>
            <a:r>
              <a:rPr lang="tr-TR" sz="1600" dirty="0" smtClean="0"/>
              <a:t> </a:t>
            </a:r>
          </a:p>
          <a:p>
            <a:pPr indent="-285750" algn="just">
              <a:buFont typeface="Wingdings" panose="05000000000000000000" pitchFamily="2" charset="2"/>
              <a:buChar char="v"/>
            </a:pPr>
            <a:r>
              <a:rPr lang="tr-TR" sz="1600" b="0" dirty="0" smtClean="0"/>
              <a:t>Kart çıkaran kuruluşlar, </a:t>
            </a:r>
            <a:r>
              <a:rPr lang="tr-TR" sz="1600" b="0" dirty="0" smtClean="0">
                <a:solidFill>
                  <a:srgbClr val="FF0000"/>
                </a:solidFill>
              </a:rPr>
              <a:t>ücret tahsil etmedikleri</a:t>
            </a:r>
            <a:r>
              <a:rPr lang="tr-TR" sz="1600" b="0" dirty="0" smtClean="0"/>
              <a:t> bir kredi kartı türü sunmak zorundadır.</a:t>
            </a:r>
          </a:p>
          <a:p>
            <a:pPr algn="just"/>
            <a:endParaRPr lang="tr-TR" sz="1600" dirty="0" smtClean="0"/>
          </a:p>
          <a:p>
            <a:pPr algn="just"/>
            <a:endParaRPr lang="tr-TR" sz="1600" b="0" dirty="0" smtClean="0"/>
          </a:p>
          <a:p>
            <a:pPr indent="-285750" algn="just">
              <a:buFont typeface="Wingdings" panose="05000000000000000000" pitchFamily="2" charset="2"/>
              <a:buChar char="v"/>
            </a:pPr>
            <a:r>
              <a:rPr lang="tr-TR" sz="1600" b="0" dirty="0"/>
              <a:t>T</a:t>
            </a:r>
            <a:r>
              <a:rPr lang="tr-TR" sz="1600" b="0" dirty="0" smtClean="0"/>
              <a:t>üketicinin bu karta ilişkin </a:t>
            </a:r>
            <a:r>
              <a:rPr lang="tr-TR" sz="1600" b="0" dirty="0" smtClean="0">
                <a:solidFill>
                  <a:srgbClr val="FF0000"/>
                </a:solidFill>
              </a:rPr>
              <a:t>başvurusunun reddedilmesi</a:t>
            </a:r>
            <a:r>
              <a:rPr lang="tr-TR" sz="1600" b="0" dirty="0" smtClean="0"/>
              <a:t> halinde, başvuruya istinaden yıllık üyelik </a:t>
            </a:r>
            <a:r>
              <a:rPr lang="tr-TR" sz="1600" b="0" dirty="0" smtClean="0">
                <a:solidFill>
                  <a:srgbClr val="FF0000"/>
                </a:solidFill>
              </a:rPr>
              <a:t>ücreti olan kredi kartı verilemez.</a:t>
            </a:r>
            <a:endParaRPr lang="tr-TR" sz="1600" b="0" dirty="0" smtClean="0"/>
          </a:p>
          <a:p>
            <a:pPr algn="just"/>
            <a:endParaRPr lang="tr-TR" sz="1600" dirty="0" smtClean="0"/>
          </a:p>
          <a:p>
            <a:pPr algn="just"/>
            <a:endParaRPr lang="tr-TR" sz="1600" b="0" dirty="0" smtClean="0"/>
          </a:p>
          <a:p>
            <a:pPr indent="-285750" algn="just">
              <a:buFont typeface="Wingdings" panose="05000000000000000000" pitchFamily="2" charset="2"/>
              <a:buChar char="v"/>
            </a:pPr>
            <a:r>
              <a:rPr lang="tr-TR" sz="1600" b="0" dirty="0" smtClean="0"/>
              <a:t>Kart çıkaran kuruluşun </a:t>
            </a:r>
            <a:r>
              <a:rPr lang="tr-TR" sz="1600" b="0" dirty="0" err="1" smtClean="0">
                <a:solidFill>
                  <a:srgbClr val="FF0000"/>
                </a:solidFill>
              </a:rPr>
              <a:t>aidatsız</a:t>
            </a:r>
            <a:r>
              <a:rPr lang="tr-TR" sz="1600" b="0" dirty="0" smtClean="0">
                <a:solidFill>
                  <a:srgbClr val="FF0000"/>
                </a:solidFill>
              </a:rPr>
              <a:t> kredi kartı sunmadığının tespiti</a:t>
            </a:r>
            <a:r>
              <a:rPr lang="tr-TR" sz="1600" b="0" dirty="0" smtClean="0"/>
              <a:t> halinde, Kanunun 77/8 maddesi  gereği ilk olarak bu aykırılığın giderilmesi için </a:t>
            </a:r>
            <a:r>
              <a:rPr lang="tr-TR" sz="1600" b="0" dirty="0" smtClean="0">
                <a:solidFill>
                  <a:srgbClr val="FF0000"/>
                </a:solidFill>
              </a:rPr>
              <a:t>1 aylık</a:t>
            </a:r>
            <a:r>
              <a:rPr lang="tr-TR" sz="1600" b="0" dirty="0" smtClean="0"/>
              <a:t>  süre verilir, süre sonunda aykırılığın giderilmemesi halinde ise </a:t>
            </a:r>
            <a:r>
              <a:rPr lang="tr-TR" sz="1600" b="0" dirty="0" smtClean="0">
                <a:solidFill>
                  <a:schemeClr val="tx1"/>
                </a:solidFill>
              </a:rPr>
              <a:t>2017 yılı itibariyle</a:t>
            </a:r>
            <a:r>
              <a:rPr lang="tr-TR" sz="1600" b="0" dirty="0" smtClean="0">
                <a:solidFill>
                  <a:srgbClr val="FF0000"/>
                </a:solidFill>
              </a:rPr>
              <a:t> 6.035.332 TL</a:t>
            </a:r>
            <a:r>
              <a:rPr lang="tr-TR" sz="1600" b="0" dirty="0" smtClean="0"/>
              <a:t> idari para cezası verilecektir.</a:t>
            </a:r>
          </a:p>
          <a:p>
            <a:pPr algn="just"/>
            <a:endParaRPr lang="tr-TR" sz="1600" b="0" dirty="0" smtClean="0"/>
          </a:p>
          <a:p>
            <a:pPr algn="just"/>
            <a:endParaRPr lang="tr-TR" sz="1600" b="0" dirty="0" smtClean="0"/>
          </a:p>
        </p:txBody>
      </p:sp>
      <p:sp>
        <p:nvSpPr>
          <p:cNvPr id="3" name="Slayt Numarası Yer Tutucusu 2"/>
          <p:cNvSpPr>
            <a:spLocks noGrp="1"/>
          </p:cNvSpPr>
          <p:nvPr>
            <p:ph type="sldNum" sz="quarter" idx="12"/>
          </p:nvPr>
        </p:nvSpPr>
        <p:spPr/>
        <p:txBody>
          <a:bodyPr/>
          <a:lstStyle/>
          <a:p>
            <a:pPr>
              <a:defRPr/>
            </a:pPr>
            <a:fld id="{D28735E3-BFE6-4B93-962F-BFA7A3E12376}" type="slidenum">
              <a:rPr lang="en-US" altLang="tr-TR" smtClean="0"/>
              <a:pPr>
                <a:defRPr/>
              </a:pPr>
              <a:t>8</a:t>
            </a:fld>
            <a:endParaRPr lang="en-US" altLang="tr-TR"/>
          </a:p>
        </p:txBody>
      </p:sp>
    </p:spTree>
    <p:extLst>
      <p:ext uri="{BB962C8B-B14F-4D97-AF65-F5344CB8AC3E}">
        <p14:creationId xmlns:p14="http://schemas.microsoft.com/office/powerpoint/2010/main" val="5398355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36936"/>
            <a:ext cx="8363272" cy="4536504"/>
          </a:xfrm>
          <a:scene3d>
            <a:camera prst="isometricLeftDown"/>
            <a:lightRig rig="threePt" dir="t"/>
          </a:scene3d>
        </p:spPr>
        <p:txBody>
          <a:bodyPr>
            <a:normAutofit/>
          </a:bodyPr>
          <a:lstStyle/>
          <a:p>
            <a:pPr marL="442913" lvl="0" indent="0" algn="just">
              <a:buNone/>
              <a:tabLst>
                <a:tab pos="7718425" algn="l"/>
              </a:tabLst>
            </a:pPr>
            <a:endParaRPr lang="tr-TR" sz="1600" dirty="0" smtClean="0">
              <a:solidFill>
                <a:prstClr val="black"/>
              </a:solidFill>
              <a:cs typeface="Times New Roman" pitchFamily="18" charset="0"/>
            </a:endParaRPr>
          </a:p>
          <a:p>
            <a:pPr marL="442913" lvl="0" indent="0" algn="just">
              <a:buNone/>
              <a:tabLst>
                <a:tab pos="7718425" algn="l"/>
              </a:tabLst>
            </a:pPr>
            <a:endParaRPr lang="tr-TR" sz="1600" dirty="0" smtClean="0">
              <a:solidFill>
                <a:prstClr val="black"/>
              </a:solidFill>
              <a:cs typeface="Times New Roman" pitchFamily="18" charset="0"/>
            </a:endParaRPr>
          </a:p>
        </p:txBody>
      </p:sp>
      <p:sp>
        <p:nvSpPr>
          <p:cNvPr id="4" name="AutoShape 211"/>
          <p:cNvSpPr>
            <a:spLocks noChangeArrowheads="1"/>
          </p:cNvSpPr>
          <p:nvPr/>
        </p:nvSpPr>
        <p:spPr bwMode="gray">
          <a:xfrm>
            <a:off x="2699792" y="2283664"/>
            <a:ext cx="3744416" cy="393781"/>
          </a:xfrm>
          <a:prstGeom prst="roundRect">
            <a:avLst>
              <a:gd name="adj" fmla="val 50000"/>
            </a:avLst>
          </a:prstGeom>
          <a:solidFill>
            <a:schemeClr val="tx2">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1" hangingPunct="1">
              <a:defRPr/>
            </a:pPr>
            <a:endParaRPr lang="tr-TR" sz="1600" dirty="0">
              <a:solidFill>
                <a:srgbClr val="FE0C00"/>
              </a:solidFill>
            </a:endParaRPr>
          </a:p>
          <a:p>
            <a:pPr eaLnBrk="1" hangingPunct="1">
              <a:defRPr/>
            </a:pPr>
            <a:endParaRPr lang="tr-TR" sz="1600" dirty="0">
              <a:solidFill>
                <a:srgbClr val="FE0C00"/>
              </a:solidFill>
            </a:endParaRPr>
          </a:p>
          <a:p>
            <a:pPr eaLnBrk="1" hangingPunct="1">
              <a:defRPr/>
            </a:pPr>
            <a:r>
              <a:rPr lang="tr-TR" sz="1600" dirty="0" smtClean="0">
                <a:solidFill>
                  <a:srgbClr val="002060"/>
                </a:solidFill>
              </a:rPr>
              <a:t>ÜRÜN VEYA HİZMET SINIFLANDIRMALARI</a:t>
            </a:r>
            <a:endParaRPr lang="tr-TR" sz="1600" dirty="0">
              <a:solidFill>
                <a:srgbClr val="002060"/>
              </a:solidFill>
            </a:endParaRPr>
          </a:p>
          <a:p>
            <a:pPr eaLnBrk="1" hangingPunct="1">
              <a:defRPr/>
            </a:pPr>
            <a:endParaRPr lang="tr-TR" sz="1600" dirty="0">
              <a:solidFill>
                <a:srgbClr val="FE0C00"/>
              </a:solidFill>
            </a:endParaRPr>
          </a:p>
          <a:p>
            <a:pPr eaLnBrk="1" hangingPunct="1">
              <a:defRPr/>
            </a:pPr>
            <a:endParaRPr lang="tr-TR" sz="1600" dirty="0">
              <a:solidFill>
                <a:srgbClr val="FE0C00"/>
              </a:solidFill>
            </a:endParaRPr>
          </a:p>
        </p:txBody>
      </p:sp>
      <p:sp>
        <p:nvSpPr>
          <p:cNvPr id="7" name="Yuvarlatılmış Dikdörtgen 4"/>
          <p:cNvSpPr/>
          <p:nvPr/>
        </p:nvSpPr>
        <p:spPr>
          <a:xfrm>
            <a:off x="969127" y="3410959"/>
            <a:ext cx="6318757" cy="522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tr-TR" sz="1600" kern="1200" dirty="0"/>
          </a:p>
        </p:txBody>
      </p:sp>
      <p:sp>
        <p:nvSpPr>
          <p:cNvPr id="8" name="Metin kutusu 7"/>
          <p:cNvSpPr txBox="1"/>
          <p:nvPr/>
        </p:nvSpPr>
        <p:spPr>
          <a:xfrm>
            <a:off x="1331132" y="548680"/>
            <a:ext cx="7489340" cy="615553"/>
          </a:xfrm>
          <a:prstGeom prst="rect">
            <a:avLst/>
          </a:prstGeom>
          <a:gradFill>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tr-TR" sz="1700" dirty="0" smtClean="0">
                <a:solidFill>
                  <a:schemeClr val="tx2"/>
                </a:solidFill>
              </a:rPr>
              <a:t>5) Bankaların Kanunda belirtilen ücretlerin dışında, bakım ücreti gibi ücret alması yasal mıdır?</a:t>
            </a:r>
            <a:endParaRPr lang="tr-TR" sz="1700" dirty="0">
              <a:solidFill>
                <a:schemeClr val="tx2"/>
              </a:solidFill>
            </a:endParaRPr>
          </a:p>
        </p:txBody>
      </p:sp>
      <p:sp>
        <p:nvSpPr>
          <p:cNvPr id="9" name="2 İçerik Yer Tutucusu"/>
          <p:cNvSpPr txBox="1">
            <a:spLocks/>
          </p:cNvSpPr>
          <p:nvPr/>
        </p:nvSpPr>
        <p:spPr bwMode="auto">
          <a:xfrm>
            <a:off x="1331132" y="1340768"/>
            <a:ext cx="7489340" cy="87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1600" b="0" dirty="0" smtClean="0">
                <a:solidFill>
                  <a:prstClr val="black"/>
                </a:solidFill>
                <a:cs typeface="Times New Roman" pitchFamily="18" charset="0"/>
              </a:rPr>
              <a:t>Bankaların </a:t>
            </a:r>
            <a:r>
              <a:rPr lang="tr-TR" sz="1600" b="0" dirty="0" smtClean="0"/>
              <a:t>ücret</a:t>
            </a:r>
            <a:r>
              <a:rPr lang="tr-TR" sz="1600" b="0" dirty="0"/>
              <a:t>, komisyon ve benzeri masraf kalemleri </a:t>
            </a:r>
            <a:r>
              <a:rPr lang="tr-TR" sz="1600" b="0" dirty="0" smtClean="0">
                <a:solidFill>
                  <a:srgbClr val="C00000"/>
                </a:solidFill>
              </a:rPr>
              <a:t>Ücret Yönetmeliğinin </a:t>
            </a:r>
            <a:r>
              <a:rPr lang="tr-TR" sz="1600" b="0" dirty="0">
                <a:solidFill>
                  <a:srgbClr val="C00000"/>
                </a:solidFill>
              </a:rPr>
              <a:t>ekinde </a:t>
            </a:r>
            <a:r>
              <a:rPr lang="tr-TR" sz="1600" b="0" dirty="0"/>
              <a:t>5 farklı grupta </a:t>
            </a:r>
            <a:r>
              <a:rPr lang="tr-TR" sz="1600" b="0" dirty="0" smtClean="0"/>
              <a:t>sınıflandırılmış ve </a:t>
            </a:r>
            <a:r>
              <a:rPr lang="tr-TR" sz="1600" dirty="0"/>
              <a:t>20 ücret kalemi dışında </a:t>
            </a:r>
            <a:r>
              <a:rPr lang="tr-TR" sz="1600" u="sng" dirty="0"/>
              <a:t>hiçbir ücretin alınamayacağı </a:t>
            </a:r>
            <a:r>
              <a:rPr lang="tr-TR" sz="1600" dirty="0"/>
              <a:t>bir model oluşturulmuştur. </a:t>
            </a:r>
            <a:endParaRPr lang="tr-TR" sz="1600" dirty="0" smtClean="0"/>
          </a:p>
          <a:p>
            <a:pPr marL="0" indent="0" algn="just">
              <a:buFont typeface="Arial" panose="020B0604020202020204" pitchFamily="34" charset="0"/>
              <a:buNone/>
            </a:pPr>
            <a:r>
              <a:rPr lang="tr-TR" sz="1600" b="0" dirty="0" smtClean="0">
                <a:cs typeface="Times New Roman" pitchFamily="18" charset="0"/>
              </a:rPr>
              <a:t>                                                                                                                                                                                                                                                </a:t>
            </a:r>
          </a:p>
        </p:txBody>
      </p:sp>
      <p:graphicFrame>
        <p:nvGraphicFramePr>
          <p:cNvPr id="10" name="Diyagram 9"/>
          <p:cNvGraphicFramePr/>
          <p:nvPr>
            <p:extLst>
              <p:ext uri="{D42A27DB-BD31-4B8C-83A1-F6EECF244321}">
                <p14:modId xmlns:p14="http://schemas.microsoft.com/office/powerpoint/2010/main" val="323122047"/>
              </p:ext>
            </p:extLst>
          </p:nvPr>
        </p:nvGraphicFramePr>
        <p:xfrm>
          <a:off x="1331132" y="2677445"/>
          <a:ext cx="7345324" cy="35605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Resim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2160" y="5301208"/>
            <a:ext cx="1872208" cy="1136465"/>
          </a:xfrm>
          <a:prstGeom prst="rect">
            <a:avLst/>
          </a:prstGeom>
        </p:spPr>
      </p:pic>
      <p:sp>
        <p:nvSpPr>
          <p:cNvPr id="5" name="Slayt Numarası Yer Tutucusu 4"/>
          <p:cNvSpPr>
            <a:spLocks noGrp="1"/>
          </p:cNvSpPr>
          <p:nvPr>
            <p:ph type="sldNum" sz="quarter" idx="12"/>
          </p:nvPr>
        </p:nvSpPr>
        <p:spPr/>
        <p:txBody>
          <a:bodyPr/>
          <a:lstStyle/>
          <a:p>
            <a:pPr>
              <a:defRPr/>
            </a:pPr>
            <a:fld id="{D28735E3-BFE6-4B93-962F-BFA7A3E12376}" type="slidenum">
              <a:rPr lang="en-US" altLang="tr-TR" smtClean="0"/>
              <a:pPr>
                <a:defRPr/>
              </a:pPr>
              <a:t>9</a:t>
            </a:fld>
            <a:endParaRPr lang="en-US" altLang="tr-TR"/>
          </a:p>
        </p:txBody>
      </p:sp>
    </p:spTree>
    <p:extLst>
      <p:ext uri="{BB962C8B-B14F-4D97-AF65-F5344CB8AC3E}">
        <p14:creationId xmlns:p14="http://schemas.microsoft.com/office/powerpoint/2010/main" val="25136328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theme/theme1.xml><?xml version="1.0" encoding="utf-8"?>
<a:theme xmlns:a="http://schemas.openxmlformats.org/drawingml/2006/main" name="1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19329</TotalTime>
  <Words>5249</Words>
  <Application>Microsoft Office PowerPoint</Application>
  <PresentationFormat>Ekran Gösterisi (4:3)</PresentationFormat>
  <Paragraphs>528</Paragraphs>
  <Slides>40</Slides>
  <Notes>30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40</vt:i4>
      </vt:variant>
    </vt:vector>
  </HeadingPairs>
  <TitlesOfParts>
    <vt:vector size="52" baseType="lpstr">
      <vt:lpstr>ＭＳ Ｐゴシック</vt:lpstr>
      <vt:lpstr>ＭＳ Ｐゴシック</vt:lpstr>
      <vt:lpstr>宋体</vt:lpstr>
      <vt:lpstr>Arial</vt:lpstr>
      <vt:lpstr>Calibri</vt:lpstr>
      <vt:lpstr>Cambria</vt:lpstr>
      <vt:lpstr>Candara</vt:lpstr>
      <vt:lpstr>华文楷体</vt:lpstr>
      <vt:lpstr>Symbol</vt:lpstr>
      <vt:lpstr>Times New Roman</vt:lpstr>
      <vt:lpstr>Wingdings</vt:lpstr>
      <vt:lpstr>1_Tema1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stb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fatihce</dc:creator>
  <cp:lastModifiedBy>Yakup Güzel</cp:lastModifiedBy>
  <cp:revision>1374</cp:revision>
  <cp:lastPrinted>2012-12-27T13:35:11Z</cp:lastPrinted>
  <dcterms:created xsi:type="dcterms:W3CDTF">2009-10-23T07:03:43Z</dcterms:created>
  <dcterms:modified xsi:type="dcterms:W3CDTF">2017-12-20T15:01:34Z</dcterms:modified>
</cp:coreProperties>
</file>